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0"/>
  </p:notesMasterIdLst>
  <p:handoutMasterIdLst>
    <p:handoutMasterId r:id="rId31"/>
  </p:handoutMasterIdLst>
  <p:sldIdLst>
    <p:sldId id="256" r:id="rId5"/>
    <p:sldId id="625" r:id="rId6"/>
    <p:sldId id="306" r:id="rId7"/>
    <p:sldId id="310" r:id="rId8"/>
    <p:sldId id="313" r:id="rId9"/>
    <p:sldId id="621" r:id="rId10"/>
    <p:sldId id="314" r:id="rId11"/>
    <p:sldId id="309" r:id="rId12"/>
    <p:sldId id="315" r:id="rId13"/>
    <p:sldId id="620" r:id="rId14"/>
    <p:sldId id="617" r:id="rId15"/>
    <p:sldId id="616" r:id="rId16"/>
    <p:sldId id="264" r:id="rId17"/>
    <p:sldId id="624" r:id="rId18"/>
    <p:sldId id="266" r:id="rId19"/>
    <p:sldId id="267" r:id="rId20"/>
    <p:sldId id="527" r:id="rId21"/>
    <p:sldId id="618" r:id="rId22"/>
    <p:sldId id="269" r:id="rId23"/>
    <p:sldId id="528" r:id="rId24"/>
    <p:sldId id="279" r:id="rId25"/>
    <p:sldId id="274" r:id="rId26"/>
    <p:sldId id="622" r:id="rId27"/>
    <p:sldId id="305" r:id="rId28"/>
    <p:sldId id="623" r:id="rId29"/>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9A1A"/>
    <a:srgbClr val="C39C2F"/>
    <a:srgbClr val="C59C27"/>
    <a:srgbClr val="D13940"/>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907" autoAdjust="0"/>
    <p:restoredTop sz="74337" autoAdjust="0"/>
  </p:normalViewPr>
  <p:slideViewPr>
    <p:cSldViewPr snapToGrid="0" showGuides="1">
      <p:cViewPr varScale="1">
        <p:scale>
          <a:sx n="89" d="100"/>
          <a:sy n="89" d="100"/>
        </p:scale>
        <p:origin x="605" y="82"/>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8/5/2020</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1.tiff>
</file>

<file path=ppt/media/image12.png>
</file>

<file path=ppt/media/image13.tiff>
</file>

<file path=ppt/media/image14.tiff>
</file>

<file path=ppt/media/image15.tiff>
</file>

<file path=ppt/media/image16.tiff>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8/5/2020</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16357079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inundated you with errors and maybe that is closely tied to software practices, but what </a:t>
            </a:r>
          </a:p>
          <a:p>
            <a:endParaRPr lang="en-US" dirty="0"/>
          </a:p>
          <a:p>
            <a:r>
              <a:rPr lang="en-US" dirty="0"/>
              <a:t>Good Scientific Process Requires Good Software Practices</a:t>
            </a:r>
          </a:p>
          <a:p>
            <a:r>
              <a:rPr lang="en-US" dirty="0"/>
              <a:t>Good Software Practices Will Increase Science Productivity</a:t>
            </a:r>
          </a:p>
          <a:p>
            <a:endParaRPr lang="en-US" dirty="0"/>
          </a:p>
          <a:p>
            <a:r>
              <a:rPr lang="en-US" dirty="0"/>
              <a:t>Good Software Practices can Improve Software Sustainability</a:t>
            </a:r>
          </a:p>
          <a:p>
            <a:r>
              <a:rPr lang="en-US" dirty="0"/>
              <a:t>Software Sustainability will also increase Science Productivity</a:t>
            </a:r>
          </a:p>
          <a:p>
            <a:endParaRPr lang="en-US" dirty="0"/>
          </a:p>
          <a:p>
            <a:r>
              <a:rPr lang="en-US" dirty="0"/>
              <a:t>Good practices are process and can increase productivity and sustainability</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5150169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just an issue of telling you to do these things.</a:t>
            </a:r>
          </a:p>
          <a:p>
            <a:r>
              <a:rPr lang="en-US" dirty="0"/>
              <a:t>An infrastructure of support</a:t>
            </a:r>
          </a:p>
          <a:p>
            <a:endParaRPr lang="en-US" dirty="0"/>
          </a:p>
          <a:p>
            <a:r>
              <a:rPr lang="en-US" dirty="0"/>
              <a:t>Rebuild CERN? That is big and expensive. So are codes. </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1146132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Argonne National Laboratory</a:t>
            </a:r>
          </a:p>
        </p:txBody>
      </p:sp>
      <p:sp>
        <p:nvSpPr>
          <p:cNvPr id="5" name="Slide Number Placeholder 4"/>
          <p:cNvSpPr>
            <a:spLocks noGrp="1"/>
          </p:cNvSpPr>
          <p:nvPr>
            <p:ph type="sldNum" sz="quarter" idx="11"/>
          </p:nvPr>
        </p:nvSpPr>
        <p:spPr/>
        <p:txBody>
          <a:bodyPr/>
          <a:lstStyle/>
          <a:p>
            <a:fld id="{80319BA7-4E5F-4D87-B389-5AAC471B93FF}" type="slidenum">
              <a:rPr lang="en-US" smtClean="0"/>
              <a:pPr/>
              <a:t>13</a:t>
            </a:fld>
            <a:endParaRPr lang="en-US"/>
          </a:p>
        </p:txBody>
      </p:sp>
    </p:spTree>
    <p:extLst>
      <p:ext uri="{BB962C8B-B14F-4D97-AF65-F5344CB8AC3E}">
        <p14:creationId xmlns:p14="http://schemas.microsoft.com/office/powerpoint/2010/main" val="17425877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Heroic – How things have been done for a very long time</a:t>
            </a:r>
          </a:p>
          <a:p>
            <a:r>
              <a:rPr lang="en-US" dirty="0"/>
              <a:t>Leading to everyone coming up with their own solution</a:t>
            </a:r>
          </a:p>
          <a:p>
            <a:r>
              <a:rPr lang="en-US" dirty="0"/>
              <a:t>Anecdote</a:t>
            </a:r>
            <a:r>
              <a:rPr lang="en-US" baseline="0" dirty="0"/>
              <a:t> about offer to help with the development and get told a postdoc will do it because this is what we do.</a:t>
            </a:r>
            <a:endParaRPr lang="en-US" dirty="0"/>
          </a:p>
        </p:txBody>
      </p:sp>
      <p:sp>
        <p:nvSpPr>
          <p:cNvPr id="4" name="Footer Placeholder 3"/>
          <p:cNvSpPr>
            <a:spLocks noGrp="1"/>
          </p:cNvSpPr>
          <p:nvPr>
            <p:ph type="ftr" sz="quarter" idx="10"/>
          </p:nvPr>
        </p:nvSpPr>
        <p:spPr/>
        <p:txBody>
          <a:bodyPr/>
          <a:lstStyle/>
          <a:p>
            <a:r>
              <a:rPr lang="en-US"/>
              <a:t>Argonne National Laboratory</a:t>
            </a:r>
          </a:p>
        </p:txBody>
      </p:sp>
      <p:sp>
        <p:nvSpPr>
          <p:cNvPr id="5" name="Slide Number Placeholder 4"/>
          <p:cNvSpPr>
            <a:spLocks noGrp="1"/>
          </p:cNvSpPr>
          <p:nvPr>
            <p:ph type="sldNum" sz="quarter" idx="11"/>
          </p:nvPr>
        </p:nvSpPr>
        <p:spPr/>
        <p:txBody>
          <a:bodyPr/>
          <a:lstStyle/>
          <a:p>
            <a:fld id="{80319BA7-4E5F-4D87-B389-5AAC471B93FF}" type="slidenum">
              <a:rPr lang="en-US" smtClean="0"/>
              <a:pPr/>
              <a:t>15</a:t>
            </a:fld>
            <a:endParaRPr lang="en-US"/>
          </a:p>
        </p:txBody>
      </p:sp>
    </p:spTree>
    <p:extLst>
      <p:ext uri="{BB962C8B-B14F-4D97-AF65-F5344CB8AC3E}">
        <p14:creationId xmlns:p14="http://schemas.microsoft.com/office/powerpoint/2010/main" val="24919446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1112216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changes are even harder in extreme scale sciences – </a:t>
            </a:r>
          </a:p>
        </p:txBody>
      </p:sp>
      <p:sp>
        <p:nvSpPr>
          <p:cNvPr id="4" name="Slide Number Placeholder 3"/>
          <p:cNvSpPr>
            <a:spLocks noGrp="1"/>
          </p:cNvSpPr>
          <p:nvPr>
            <p:ph type="sldNum" sz="quarter" idx="10"/>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39362639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Supercomputers changing fast – you need to have a code dealing with that kind of change. Don’t just relax thinking we are GPUs for a long time and it will be easy. </a:t>
            </a:r>
          </a:p>
        </p:txBody>
      </p:sp>
      <p:sp>
        <p:nvSpPr>
          <p:cNvPr id="4" name="Slide Number Placeholder 3"/>
          <p:cNvSpPr>
            <a:spLocks noGrp="1"/>
          </p:cNvSpPr>
          <p:nvPr>
            <p:ph type="sldNum" sz="quarter" idx="10"/>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41215386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risk assessment really, and minimizing risk.  </a:t>
            </a: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283790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Putting Sustainability into the Practices bucket</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22189671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Engineering mistakes happen.  They can be huge but of course they happen on smaller scales too.</a:t>
            </a:r>
          </a:p>
          <a:p>
            <a:r>
              <a:rPr lang="en-US" dirty="0"/>
              <a:t>Most engineering mistakes are not made on purpose.  </a:t>
            </a:r>
          </a:p>
          <a:p>
            <a:r>
              <a:rPr lang="en-US" dirty="0"/>
              <a:t>Both of these are interesting because there was a disconnect between the experts and the politics.. But not all are</a:t>
            </a:r>
          </a:p>
          <a:p>
            <a:r>
              <a:rPr lang="en-US" dirty="0"/>
              <a:t>PROCESS matters. Of course, these has aspects of politics</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898884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Y2K was because people did not plan for code lasting that long.  Or it did not occur to them.</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3003956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Mars Climate Orbiter was a satellite meant to collect data on Mars for two Earth years (about one Martian year) and act as a relay station for data from the Mars Polar Lander.  Launched in December 1998, the Orbiter was set to arrive at the Red Planet later the next year. But on September 23, 1999, NASA announced the orbiter was lost.</a:t>
            </a:r>
          </a:p>
          <a:p>
            <a:endParaRPr lang="en-US" dirty="0"/>
          </a:p>
          <a:p>
            <a:r>
              <a:rPr lang="en-US" sz="1200" b="0" i="0" kern="1200" dirty="0">
                <a:solidFill>
                  <a:schemeClr val="tx1"/>
                </a:solidFill>
                <a:effectLst/>
                <a:latin typeface="+mn-lt"/>
                <a:ea typeface="+mn-ea"/>
                <a:cs typeface="+mn-cs"/>
              </a:rPr>
              <a:t>The failure of NASA’s systems engineering, and the checks and balances in our processes, to detect the error.  </a:t>
            </a:r>
          </a:p>
          <a:p>
            <a:r>
              <a:rPr lang="en-US" sz="1200" b="0" i="0" kern="1200" dirty="0">
                <a:solidFill>
                  <a:schemeClr val="tx1"/>
                </a:solidFill>
                <a:effectLst/>
                <a:latin typeface="+mn-lt"/>
                <a:ea typeface="+mn-ea"/>
                <a:cs typeface="+mn-cs"/>
              </a:rPr>
              <a:t>UNITS PROBLEM between ground based software and the orbiter</a:t>
            </a:r>
          </a:p>
          <a:p>
            <a:r>
              <a:rPr lang="en-US" sz="1200" b="0" i="0" kern="1200" dirty="0">
                <a:solidFill>
                  <a:schemeClr val="tx1"/>
                </a:solidFill>
                <a:effectLst/>
                <a:latin typeface="+mn-lt"/>
                <a:ea typeface="+mn-ea"/>
                <a:cs typeface="+mn-cs"/>
              </a:rPr>
              <a:t>This will happen – two different components of software, two physics models – you have to make sure you are talking apples and </a:t>
            </a:r>
            <a:r>
              <a:rPr lang="en-US" sz="1200" b="0" i="0" kern="1200" dirty="0" err="1">
                <a:solidFill>
                  <a:schemeClr val="tx1"/>
                </a:solidFill>
                <a:effectLst/>
                <a:latin typeface="+mn-lt"/>
                <a:ea typeface="+mn-ea"/>
                <a:cs typeface="+mn-cs"/>
              </a:rPr>
              <a:t>pples</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Let’s connect this to your work – there are people here who are designing nuclear reactors, working on the design of million or billion dollar experiments, but also many are not.  But all the lessons of best practices are still crucial for the scientific process and productive use of developer and compute time</a:t>
            </a:r>
            <a:endParaRPr lang="en-US" dirty="0"/>
          </a:p>
        </p:txBody>
      </p:sp>
      <p:sp>
        <p:nvSpPr>
          <p:cNvPr id="4" name="Slide Number Placeholder 3"/>
          <p:cNvSpPr>
            <a:spLocks noGrp="1"/>
          </p:cNvSpPr>
          <p:nvPr>
            <p:ph type="sldNum" sz="quarter" idx="10"/>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5593883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www.washingtonpost.com</a:t>
            </a:r>
            <a:r>
              <a:rPr lang="en-US" sz="1200" b="0" i="0" kern="1200" dirty="0">
                <a:solidFill>
                  <a:schemeClr val="tx1"/>
                </a:solidFill>
                <a:effectLst/>
                <a:latin typeface="+mn-lt"/>
                <a:ea typeface="+mn-ea"/>
                <a:cs typeface="+mn-cs"/>
              </a:rPr>
              <a:t>/nation/2020/06/04/coronavirus-live-updates-us/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Mars Climate Orbiter was a satellite meant to collect data on Mars for two Earth years (about one Martian year) and act as a relay station for data from the Mars Polar Lander.  Launched in December 1998, the Orbiter was set to arrive at the Red Planet later the next year. But on September 23, 1999, NASA announced the orbiter was lost.</a:t>
            </a:r>
          </a:p>
          <a:p>
            <a:endParaRPr lang="en-US" dirty="0"/>
          </a:p>
          <a:p>
            <a:r>
              <a:rPr lang="en-US" sz="1200" b="0" i="0" kern="1200" dirty="0">
                <a:solidFill>
                  <a:schemeClr val="tx1"/>
                </a:solidFill>
                <a:effectLst/>
                <a:latin typeface="+mn-lt"/>
                <a:ea typeface="+mn-ea"/>
                <a:cs typeface="+mn-cs"/>
              </a:rPr>
              <a:t>the failure of NASA’s systems engineering, and the checks and balances in our processes, to detect the error.  UNITS PROBLEM between ground based software and the orbiter</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Let’s connect this to your work – there are people here who are designing nuclear reactors, working on the design of million or billion dollar experiments, but also many are not.  But all the lessons of best practices are still crucial for the scientific process and productive use of developer and compute time</a:t>
            </a:r>
            <a:endParaRPr lang="en-US" dirty="0"/>
          </a:p>
        </p:txBody>
      </p:sp>
      <p:sp>
        <p:nvSpPr>
          <p:cNvPr id="4" name="Slide Number Placeholder 3"/>
          <p:cNvSpPr>
            <a:spLocks noGrp="1"/>
          </p:cNvSpPr>
          <p:nvPr>
            <p:ph type="sldNum" sz="quarter" idx="10"/>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141579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point is crucial.  As the Director of Science for a supercomputing facility, I worry about the time on these systems being used productively.</a:t>
            </a:r>
          </a:p>
          <a:p>
            <a:r>
              <a:rPr lang="en-US" dirty="0"/>
              <a:t>100s of millions to build these systems</a:t>
            </a:r>
          </a:p>
          <a:p>
            <a:r>
              <a:rPr lang="en-US" dirty="0"/>
              <a:t>Millions to keep them running.  </a:t>
            </a:r>
          </a:p>
          <a:p>
            <a:r>
              <a:rPr lang="en-US" dirty="0"/>
              <a:t>COMPARABLE TO LHC – the lifetime of the experimental facility is longer.   Budget $9B – but over more than a decade.  200MW but does not run 365 days/year</a:t>
            </a:r>
          </a:p>
          <a:p>
            <a:endParaRPr lang="en-US" dirty="0"/>
          </a:p>
          <a:p>
            <a:r>
              <a:rPr lang="en-US" dirty="0"/>
              <a:t>Do Due diligence to do the best I can using these resources, using best practices as well as I can</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122322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2005, BG/L</a:t>
            </a:r>
          </a:p>
          <a:p>
            <a:r>
              <a:rPr lang="en-US" dirty="0"/>
              <a:t>This was not even a</a:t>
            </a:r>
            <a:r>
              <a:rPr lang="en-US" baseline="0" dirty="0"/>
              <a:t> situation like retracting results </a:t>
            </a:r>
            <a:endParaRPr lang="en-US" dirty="0"/>
          </a:p>
        </p:txBody>
      </p:sp>
      <p:sp>
        <p:nvSpPr>
          <p:cNvPr id="4" name="Slide Number Placeholder 3"/>
          <p:cNvSpPr>
            <a:spLocks noGrp="1"/>
          </p:cNvSpPr>
          <p:nvPr>
            <p:ph type="sldNum" sz="quarter" idx="10"/>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743561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more complex things get the more likely you can make an error – assuming units are one thing, when they are really something different.   </a:t>
            </a:r>
            <a:br>
              <a:rPr lang="en-US" dirty="0"/>
            </a:br>
            <a:r>
              <a:rPr lang="en-US" dirty="0"/>
              <a:t>Process, sustainability, can help there</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367599976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6.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40"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11" name="Picture 10">
            <a:extLst>
              <a:ext uri="{FF2B5EF4-FFF2-40B4-BE49-F238E27FC236}">
                <a16:creationId xmlns:a16="http://schemas.microsoft.com/office/drawing/2014/main" id="{FEB516F4-C09A-4E83-A0F1-168C638F25AA}"/>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58932" b="1495"/>
          <a:stretch/>
        </p:blipFill>
        <p:spPr>
          <a:xfrm rot="10800000">
            <a:off x="-1" y="1572767"/>
            <a:ext cx="2852965" cy="4078297"/>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Section break">
    <p:spTree>
      <p:nvGrpSpPr>
        <p:cNvPr id="1" name=""/>
        <p:cNvGrpSpPr/>
        <p:nvPr/>
      </p:nvGrpSpPr>
      <p:grpSpPr>
        <a:xfrm>
          <a:off x="0" y="0"/>
          <a:ext cx="0" cy="0"/>
          <a:chOff x="0" y="0"/>
          <a:chExt cx="0" cy="0"/>
        </a:xfrm>
      </p:grpSpPr>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65760" y="411480"/>
            <a:ext cx="6962455" cy="510909"/>
          </a:xfrm>
        </p:spPr>
        <p:txBody>
          <a:bodyPr/>
          <a:lstStyle>
            <a:lvl1pPr algn="l">
              <a:defRPr sz="3200" b="1">
                <a:solidFill>
                  <a:schemeClr val="tx1"/>
                </a:solidFill>
                <a:latin typeface="+mn-lt"/>
              </a:defRPr>
            </a:lvl1pPr>
          </a:lstStyle>
          <a:p>
            <a:r>
              <a:rPr lang="en-US" dirty="0"/>
              <a:t>Click to edit Master title style</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256801" y="4458940"/>
            <a:ext cx="3047137" cy="1389960"/>
          </a:xfrm>
          <a:prstGeom prst="rect">
            <a:avLst/>
          </a:prstGeom>
        </p:spPr>
      </p:pic>
      <p:grpSp>
        <p:nvGrpSpPr>
          <p:cNvPr id="13" name="Group 12"/>
          <p:cNvGrpSpPr/>
          <p:nvPr userDrawn="1"/>
        </p:nvGrpSpPr>
        <p:grpSpPr>
          <a:xfrm>
            <a:off x="-4595" y="6002316"/>
            <a:ext cx="12198096" cy="27432"/>
            <a:chOff x="-9675" y="6830568"/>
            <a:chExt cx="9176303" cy="27432"/>
          </a:xfrm>
        </p:grpSpPr>
        <p:sp>
          <p:nvSpPr>
            <p:cNvPr id="14" name="Rectangle 13"/>
            <p:cNvSpPr/>
            <p:nvPr userDrawn="1"/>
          </p:nvSpPr>
          <p:spPr>
            <a:xfrm>
              <a:off x="5529226" y="6830568"/>
              <a:ext cx="3637402" cy="27432"/>
            </a:xfrm>
            <a:prstGeom prst="rect">
              <a:avLst/>
            </a:prstGeom>
            <a:solidFill>
              <a:schemeClr val="accent4"/>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15" name="Rectangle 14"/>
            <p:cNvSpPr/>
            <p:nvPr userDrawn="1"/>
          </p:nvSpPr>
          <p:spPr>
            <a:xfrm>
              <a:off x="-9675" y="6830568"/>
              <a:ext cx="5542707" cy="27432"/>
            </a:xfrm>
            <a:prstGeom prst="rect">
              <a:avLst/>
            </a:prstGeom>
            <a:solidFill>
              <a:schemeClr val="accent3">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lvl="0" algn="ctr">
                <a:lnSpc>
                  <a:spcPct val="90000"/>
                </a:lnSpc>
              </a:pPr>
              <a:endParaRPr lang="en-US" dirty="0">
                <a:solidFill>
                  <a:schemeClr val="tx1"/>
                </a:solidFill>
              </a:endParaRPr>
            </a:p>
          </p:txBody>
        </p:sp>
      </p:grpSp>
      <p:grpSp>
        <p:nvGrpSpPr>
          <p:cNvPr id="11" name="Group 10"/>
          <p:cNvGrpSpPr/>
          <p:nvPr userDrawn="1"/>
        </p:nvGrpSpPr>
        <p:grpSpPr>
          <a:xfrm>
            <a:off x="-4595" y="4272576"/>
            <a:ext cx="12198096" cy="27432"/>
            <a:chOff x="-9675" y="6830568"/>
            <a:chExt cx="9176303" cy="27432"/>
          </a:xfrm>
        </p:grpSpPr>
        <p:sp>
          <p:nvSpPr>
            <p:cNvPr id="18" name="Rectangle 17"/>
            <p:cNvSpPr/>
            <p:nvPr userDrawn="1"/>
          </p:nvSpPr>
          <p:spPr>
            <a:xfrm>
              <a:off x="5529226" y="6830568"/>
              <a:ext cx="3637402" cy="27432"/>
            </a:xfrm>
            <a:prstGeom prst="rect">
              <a:avLst/>
            </a:prstGeom>
            <a:solidFill>
              <a:schemeClr val="accent4"/>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19" name="Rectangle 18"/>
            <p:cNvSpPr/>
            <p:nvPr userDrawn="1"/>
          </p:nvSpPr>
          <p:spPr>
            <a:xfrm>
              <a:off x="-9675" y="6830568"/>
              <a:ext cx="5542707" cy="27432"/>
            </a:xfrm>
            <a:prstGeom prst="rect">
              <a:avLst/>
            </a:prstGeom>
            <a:solidFill>
              <a:schemeClr val="accent3">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lvl="0" algn="ctr">
                <a:lnSpc>
                  <a:spcPct val="90000"/>
                </a:lnSpc>
              </a:pPr>
              <a:endParaRPr lang="en-US" dirty="0">
                <a:solidFill>
                  <a:schemeClr val="tx1"/>
                </a:solidFill>
              </a:endParaRPr>
            </a:p>
          </p:txBody>
        </p:sp>
      </p:grpSp>
    </p:spTree>
    <p:extLst>
      <p:ext uri="{BB962C8B-B14F-4D97-AF65-F5344CB8AC3E}">
        <p14:creationId xmlns:p14="http://schemas.microsoft.com/office/powerpoint/2010/main" val="23796856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D1C1369-A08C-454A-B0B5-0955BB31B118}"/>
              </a:ext>
            </a:extLst>
          </p:cNvPr>
          <p:cNvPicPr>
            <a:picLocks noChangeAspect="1"/>
          </p:cNvPicPr>
          <p:nvPr userDrawn="1"/>
        </p:nvPicPr>
        <p:blipFill rotWithShape="1">
          <a:blip r:embed="rId9">
            <a:extLst>
              <a:ext uri="{28A0092B-C50C-407E-A947-70E740481C1C}">
                <a14:useLocalDpi xmlns:a14="http://schemas.microsoft.com/office/drawing/2010/main" val="0"/>
              </a:ext>
            </a:extLst>
          </a:blip>
          <a:srcRect r="58932" b="1495"/>
          <a:stretch/>
        </p:blipFill>
        <p:spPr>
          <a:xfrm>
            <a:off x="9335860" y="0"/>
            <a:ext cx="2852965" cy="4078297"/>
          </a:xfrm>
          <a:prstGeom prst="rect">
            <a:avLst/>
          </a:prstGeom>
          <a:effectLst>
            <a:outerShdw blurRad="50800" dist="50800" dir="5400000" algn="ctr" rotWithShape="0">
              <a:srgbClr val="000000">
                <a:alpha val="0"/>
              </a:srgbClr>
            </a:outerShdw>
          </a:effectLst>
        </p:spPr>
      </p:pic>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3517"/>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10" name="Picture 9">
            <a:extLst>
              <a:ext uri="{FF2B5EF4-FFF2-40B4-BE49-F238E27FC236}">
                <a16:creationId xmlns:a16="http://schemas.microsoft.com/office/drawing/2014/main" id="{A20640E5-DAB2-9847-87E4-D44FFA48D0D2}"/>
              </a:ext>
            </a:extLst>
          </p:cNvPr>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7641020" y="6194027"/>
            <a:ext cx="1836135" cy="498889"/>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37" r:id="rId2"/>
    <p:sldLayoutId id="2147483939" r:id="rId3"/>
    <p:sldLayoutId id="2147483950" r:id="rId4"/>
    <p:sldLayoutId id="2147483940" r:id="rId5"/>
    <p:sldLayoutId id="2147483941" r:id="rId6"/>
    <p:sldLayoutId id="2147483951" r:id="rId7"/>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bssw.io/"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c2.com/cgi/wiki?HeroicProgramming"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s://doi.org/10.6084/m9.figshare.12719834"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image" Target="../media/image10.tiff"/></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7" Type="http://schemas.openxmlformats.org/officeDocument/2006/relationships/image" Target="../media/image13.tif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tiff"/><Relationship Id="rId5" Type="http://schemas.openxmlformats.org/officeDocument/2006/relationships/image" Target="../media/image9.tiff"/><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0.tiff"/><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3.tiff"/><Relationship Id="rId5" Type="http://schemas.openxmlformats.org/officeDocument/2006/relationships/image" Target="../media/image11.tiff"/><Relationship Id="rId4" Type="http://schemas.openxmlformats.org/officeDocument/2006/relationships/image" Target="../media/image9.tiff"/></Relationships>
</file>

<file path=ppt/slides/_rels/slide8.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6.tiff"/><Relationship Id="rId4" Type="http://schemas.openxmlformats.org/officeDocument/2006/relationships/image" Target="../media/image15.tiff"/></Relationships>
</file>

<file path=ppt/slides/_rels/slide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3177633" y="503143"/>
            <a:ext cx="8292316" cy="1296627"/>
          </a:xfrm>
        </p:spPr>
        <p:txBody>
          <a:bodyPr/>
          <a:lstStyle/>
          <a:p>
            <a:r>
              <a:rPr lang="en-US" dirty="0">
                <a:ea typeface="Arial" charset="0"/>
                <a:cs typeface="Arial" charset="0"/>
              </a:rPr>
              <a:t>Best Practices and Sustainability in HPC Software Development</a:t>
            </a:r>
            <a:endParaRPr lang="en-US" dirty="0"/>
          </a:p>
        </p:txBody>
      </p:sp>
      <p:sp>
        <p:nvSpPr>
          <p:cNvPr id="2" name="Subtitle 1">
            <a:extLst>
              <a:ext uri="{FF2B5EF4-FFF2-40B4-BE49-F238E27FC236}">
                <a16:creationId xmlns:a16="http://schemas.microsoft.com/office/drawing/2014/main" id="{3CC0C520-4F64-4602-B6D4-1175D64E9894}"/>
              </a:ext>
            </a:extLst>
          </p:cNvPr>
          <p:cNvSpPr>
            <a:spLocks noGrp="1"/>
          </p:cNvSpPr>
          <p:nvPr>
            <p:ph type="subTitle" idx="1"/>
          </p:nvPr>
        </p:nvSpPr>
        <p:spPr/>
        <p:txBody>
          <a:bodyPr/>
          <a:lstStyle/>
          <a:p>
            <a:pPr>
              <a:spcBef>
                <a:spcPts val="2400"/>
              </a:spcBef>
            </a:pPr>
            <a:r>
              <a:rPr lang="en-US" dirty="0"/>
              <a:t>ATPESC 2020</a:t>
            </a:r>
          </a:p>
          <a:p>
            <a:pPr>
              <a:lnSpc>
                <a:spcPct val="100000"/>
              </a:lnSpc>
              <a:spcBef>
                <a:spcPts val="2400"/>
              </a:spcBef>
            </a:pPr>
            <a:r>
              <a:rPr lang="en-US" sz="2000" dirty="0"/>
              <a:t>Katherine Riley</a:t>
            </a:r>
          </a:p>
          <a:p>
            <a:r>
              <a:rPr lang="en-US" sz="2000" dirty="0"/>
              <a:t>Director of Science, Argonne Leadership Computing Facility</a:t>
            </a:r>
            <a:br>
              <a:rPr lang="en-US" sz="1800" dirty="0"/>
            </a:br>
            <a:r>
              <a:rPr lang="en-US" sz="2000" dirty="0"/>
              <a:t>Argonne National Laboratory</a:t>
            </a:r>
          </a:p>
          <a:p>
            <a:pPr>
              <a:spcBef>
                <a:spcPts val="2400"/>
              </a:spcBef>
            </a:pPr>
            <a:r>
              <a:rPr lang="en-US" sz="2000" dirty="0"/>
              <a:t>August 6, 2020</a:t>
            </a:r>
          </a:p>
          <a:p>
            <a:pPr>
              <a:spcBef>
                <a:spcPts val="2400"/>
              </a:spcBef>
            </a:pPr>
            <a:endParaRPr lang="en-US" dirty="0"/>
          </a:p>
        </p:txBody>
      </p:sp>
    </p:spTree>
    <p:extLst>
      <p:ext uri="{BB962C8B-B14F-4D97-AF65-F5344CB8AC3E}">
        <p14:creationId xmlns:p14="http://schemas.microsoft.com/office/powerpoint/2010/main" val="41002779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24675-990B-FD4D-B7D7-C17B811A561D}"/>
              </a:ext>
            </a:extLst>
          </p:cNvPr>
          <p:cNvSpPr>
            <a:spLocks noGrp="1"/>
          </p:cNvSpPr>
          <p:nvPr>
            <p:ph type="title"/>
          </p:nvPr>
        </p:nvSpPr>
        <p:spPr/>
        <p:txBody>
          <a:bodyPr/>
          <a:lstStyle/>
          <a:p>
            <a:r>
              <a:rPr lang="en-US" dirty="0"/>
              <a:t>Understand Limitations</a:t>
            </a:r>
          </a:p>
        </p:txBody>
      </p:sp>
      <p:sp>
        <p:nvSpPr>
          <p:cNvPr id="3" name="Content Placeholder 2">
            <a:extLst>
              <a:ext uri="{FF2B5EF4-FFF2-40B4-BE49-F238E27FC236}">
                <a16:creationId xmlns:a16="http://schemas.microsoft.com/office/drawing/2014/main" id="{67180C73-3CBD-B54A-855C-61C7DC6B50B4}"/>
              </a:ext>
            </a:extLst>
          </p:cNvPr>
          <p:cNvSpPr>
            <a:spLocks noGrp="1"/>
          </p:cNvSpPr>
          <p:nvPr>
            <p:ph idx="1"/>
          </p:nvPr>
        </p:nvSpPr>
        <p:spPr/>
        <p:txBody>
          <a:bodyPr/>
          <a:lstStyle/>
          <a:p>
            <a:r>
              <a:rPr lang="en-US" dirty="0"/>
              <a:t>Good and bad science can be done with simple models</a:t>
            </a:r>
          </a:p>
          <a:p>
            <a:r>
              <a:rPr lang="en-US" dirty="0"/>
              <a:t>Are the </a:t>
            </a:r>
            <a:r>
              <a:rPr lang="en-US" dirty="0" err="1"/>
              <a:t>numerics</a:t>
            </a:r>
            <a:r>
              <a:rPr lang="en-US" dirty="0"/>
              <a:t> and stability understood? </a:t>
            </a:r>
          </a:p>
          <a:p>
            <a:r>
              <a:rPr lang="en-US" dirty="0"/>
              <a:t>Is it statistically sound?</a:t>
            </a:r>
          </a:p>
          <a:p>
            <a:r>
              <a:rPr lang="en-US" dirty="0"/>
              <a:t>Is it reproducible? Is the data sound?</a:t>
            </a:r>
          </a:p>
          <a:p>
            <a:r>
              <a:rPr lang="en-US" dirty="0"/>
              <a:t>The more complex a model(s), the easier it is to make an incorrect assumption</a:t>
            </a:r>
          </a:p>
          <a:p>
            <a:r>
              <a:rPr lang="en-US" dirty="0"/>
              <a:t>… and many more …</a:t>
            </a:r>
          </a:p>
          <a:p>
            <a:endParaRPr lang="en-US" dirty="0"/>
          </a:p>
        </p:txBody>
      </p:sp>
    </p:spTree>
    <p:extLst>
      <p:ext uri="{BB962C8B-B14F-4D97-AF65-F5344CB8AC3E}">
        <p14:creationId xmlns:p14="http://schemas.microsoft.com/office/powerpoint/2010/main" val="1871864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ircular Arrow 8">
            <a:extLst>
              <a:ext uri="{FF2B5EF4-FFF2-40B4-BE49-F238E27FC236}">
                <a16:creationId xmlns:a16="http://schemas.microsoft.com/office/drawing/2014/main" id="{533E78B0-96EC-5B48-9EA8-9B9D76D12D02}"/>
              </a:ext>
            </a:extLst>
          </p:cNvPr>
          <p:cNvSpPr/>
          <p:nvPr/>
        </p:nvSpPr>
        <p:spPr>
          <a:xfrm rot="19554156">
            <a:off x="3038131" y="962970"/>
            <a:ext cx="3807857" cy="4335152"/>
          </a:xfrm>
          <a:prstGeom prst="circularArrow">
            <a:avLst>
              <a:gd name="adj1" fmla="val 17216"/>
              <a:gd name="adj2" fmla="val 1142319"/>
              <a:gd name="adj3" fmla="val 20514591"/>
              <a:gd name="adj4" fmla="val 10818578"/>
              <a:gd name="adj5" fmla="val 19821"/>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7" name="Rectangle 6">
            <a:extLst>
              <a:ext uri="{FF2B5EF4-FFF2-40B4-BE49-F238E27FC236}">
                <a16:creationId xmlns:a16="http://schemas.microsoft.com/office/drawing/2014/main" id="{3091EE44-AC96-5C44-85D7-D2B793DEA34F}"/>
              </a:ext>
            </a:extLst>
          </p:cNvPr>
          <p:cNvSpPr/>
          <p:nvPr/>
        </p:nvSpPr>
        <p:spPr>
          <a:xfrm>
            <a:off x="3205899" y="3873005"/>
            <a:ext cx="2159306" cy="914400"/>
          </a:xfrm>
          <a:prstGeom prst="rect">
            <a:avLst/>
          </a:prstGeom>
          <a:solidFill>
            <a:srgbClr val="EF9A1A"/>
          </a:solidFill>
          <a:ln/>
        </p:spPr>
        <p:style>
          <a:lnRef idx="3">
            <a:schemeClr val="lt1"/>
          </a:lnRef>
          <a:fillRef idx="1">
            <a:schemeClr val="accent4"/>
          </a:fillRef>
          <a:effectRef idx="1">
            <a:schemeClr val="accent4"/>
          </a:effectRef>
          <a:fontRef idx="minor">
            <a:schemeClr val="lt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Software Practices</a:t>
            </a:r>
          </a:p>
        </p:txBody>
      </p:sp>
      <p:sp>
        <p:nvSpPr>
          <p:cNvPr id="2" name="Title 1">
            <a:extLst>
              <a:ext uri="{FF2B5EF4-FFF2-40B4-BE49-F238E27FC236}">
                <a16:creationId xmlns:a16="http://schemas.microsoft.com/office/drawing/2014/main" id="{424F6DEC-3711-B24B-A0FD-414A1B8CCE53}"/>
              </a:ext>
            </a:extLst>
          </p:cNvPr>
          <p:cNvSpPr>
            <a:spLocks noGrp="1"/>
          </p:cNvSpPr>
          <p:nvPr>
            <p:ph type="title"/>
          </p:nvPr>
        </p:nvSpPr>
        <p:spPr/>
        <p:txBody>
          <a:bodyPr/>
          <a:lstStyle/>
          <a:p>
            <a:r>
              <a:rPr lang="en-US" dirty="0"/>
              <a:t>Software Practices and Sustainability are Tightly Coupled</a:t>
            </a:r>
          </a:p>
        </p:txBody>
      </p:sp>
      <p:sp>
        <p:nvSpPr>
          <p:cNvPr id="10" name="Circular Arrow 9">
            <a:extLst>
              <a:ext uri="{FF2B5EF4-FFF2-40B4-BE49-F238E27FC236}">
                <a16:creationId xmlns:a16="http://schemas.microsoft.com/office/drawing/2014/main" id="{696CFB5F-3CD3-7C46-B1B1-CD64059D05D1}"/>
              </a:ext>
            </a:extLst>
          </p:cNvPr>
          <p:cNvSpPr/>
          <p:nvPr/>
        </p:nvSpPr>
        <p:spPr>
          <a:xfrm rot="8085977">
            <a:off x="3736699" y="1705430"/>
            <a:ext cx="3807857" cy="4335152"/>
          </a:xfrm>
          <a:prstGeom prst="circularArrow">
            <a:avLst>
              <a:gd name="adj1" fmla="val 17216"/>
              <a:gd name="adj2" fmla="val 1142319"/>
              <a:gd name="adj3" fmla="val 20514591"/>
              <a:gd name="adj4" fmla="val 10818578"/>
              <a:gd name="adj5" fmla="val 19821"/>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8" name="Rectangle 7">
            <a:extLst>
              <a:ext uri="{FF2B5EF4-FFF2-40B4-BE49-F238E27FC236}">
                <a16:creationId xmlns:a16="http://schemas.microsoft.com/office/drawing/2014/main" id="{0D86B310-CA07-6848-94AE-6B3D3D2C738E}"/>
              </a:ext>
            </a:extLst>
          </p:cNvPr>
          <p:cNvSpPr/>
          <p:nvPr/>
        </p:nvSpPr>
        <p:spPr>
          <a:xfrm>
            <a:off x="5365205" y="2527795"/>
            <a:ext cx="2159306" cy="914400"/>
          </a:xfrm>
          <a:prstGeom prst="rect">
            <a:avLst/>
          </a:prstGeom>
          <a:solidFill>
            <a:srgbClr val="EF9A1A"/>
          </a:solidFill>
          <a:ln/>
        </p:spPr>
        <p:style>
          <a:lnRef idx="3">
            <a:schemeClr val="lt1"/>
          </a:lnRef>
          <a:fillRef idx="1">
            <a:schemeClr val="accent4"/>
          </a:fillRef>
          <a:effectRef idx="1">
            <a:schemeClr val="accent4"/>
          </a:effectRef>
          <a:fontRef idx="minor">
            <a:schemeClr val="lt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Software Sustainability</a:t>
            </a:r>
          </a:p>
        </p:txBody>
      </p:sp>
    </p:spTree>
    <p:extLst>
      <p:ext uri="{BB962C8B-B14F-4D97-AF65-F5344CB8AC3E}">
        <p14:creationId xmlns:p14="http://schemas.microsoft.com/office/powerpoint/2010/main" val="976814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oogle Shape;57;p9">
            <a:extLst>
              <a:ext uri="{FF2B5EF4-FFF2-40B4-BE49-F238E27FC236}">
                <a16:creationId xmlns:a16="http://schemas.microsoft.com/office/drawing/2014/main" id="{E92DA126-0FB4-E54A-BB79-BEFB9B25A31F}"/>
              </a:ext>
            </a:extLst>
          </p:cNvPr>
          <p:cNvGrpSpPr/>
          <p:nvPr/>
        </p:nvGrpSpPr>
        <p:grpSpPr>
          <a:xfrm>
            <a:off x="365760" y="1644105"/>
            <a:ext cx="11687727" cy="4447977"/>
            <a:chOff x="1841432" y="2034774"/>
            <a:chExt cx="9035635" cy="3438676"/>
          </a:xfrm>
        </p:grpSpPr>
        <p:grpSp>
          <p:nvGrpSpPr>
            <p:cNvPr id="10" name="Google Shape;58;p9">
              <a:extLst>
                <a:ext uri="{FF2B5EF4-FFF2-40B4-BE49-F238E27FC236}">
                  <a16:creationId xmlns:a16="http://schemas.microsoft.com/office/drawing/2014/main" id="{30C744A0-BD57-5B4D-9D11-F5E23A817F97}"/>
                </a:ext>
              </a:extLst>
            </p:cNvPr>
            <p:cNvGrpSpPr/>
            <p:nvPr/>
          </p:nvGrpSpPr>
          <p:grpSpPr>
            <a:xfrm>
              <a:off x="1841432" y="2034774"/>
              <a:ext cx="9035635" cy="3438676"/>
              <a:chOff x="350089" y="1704823"/>
              <a:chExt cx="9035635" cy="3438676"/>
            </a:xfrm>
          </p:grpSpPr>
          <p:sp>
            <p:nvSpPr>
              <p:cNvPr id="20" name="Google Shape;59;p9">
                <a:extLst>
                  <a:ext uri="{FF2B5EF4-FFF2-40B4-BE49-F238E27FC236}">
                    <a16:creationId xmlns:a16="http://schemas.microsoft.com/office/drawing/2014/main" id="{CCC40C66-5E8E-2D48-AB02-8D073DCB54FF}"/>
                  </a:ext>
                </a:extLst>
              </p:cNvPr>
              <p:cNvSpPr/>
              <p:nvPr/>
            </p:nvSpPr>
            <p:spPr>
              <a:xfrm>
                <a:off x="3592800" y="3391840"/>
                <a:ext cx="680399" cy="822591"/>
              </a:xfrm>
              <a:custGeom>
                <a:avLst/>
                <a:gdLst/>
                <a:ahLst/>
                <a:cxnLst/>
                <a:rect l="l" t="t" r="r" b="b"/>
                <a:pathLst>
                  <a:path w="120000" h="120000" extrusionOk="0">
                    <a:moveTo>
                      <a:pt x="0" y="0"/>
                    </a:moveTo>
                    <a:cubicBezTo>
                      <a:pt x="120000" y="0"/>
                      <a:pt x="120000" y="0"/>
                      <a:pt x="120000" y="0"/>
                    </a:cubicBezTo>
                    <a:cubicBezTo>
                      <a:pt x="120000" y="120000"/>
                      <a:pt x="120000" y="120000"/>
                      <a:pt x="120000" y="120000"/>
                    </a:cubicBezTo>
                    <a:cubicBezTo>
                      <a:pt x="53189" y="120000"/>
                      <a:pt x="53189" y="120000"/>
                      <a:pt x="53189" y="120000"/>
                    </a:cubicBezTo>
                    <a:cubicBezTo>
                      <a:pt x="44432" y="120000"/>
                      <a:pt x="37621" y="114476"/>
                      <a:pt x="37621" y="107698"/>
                    </a:cubicBezTo>
                    <a:cubicBezTo>
                      <a:pt x="37621" y="85104"/>
                      <a:pt x="37621" y="85104"/>
                      <a:pt x="37621" y="85104"/>
                    </a:cubicBezTo>
                    <a:cubicBezTo>
                      <a:pt x="37621" y="54225"/>
                      <a:pt x="24000" y="24351"/>
                      <a:pt x="0" y="0"/>
                    </a:cubicBezTo>
                    <a:close/>
                  </a:path>
                </a:pathLst>
              </a:custGeom>
              <a:gradFill>
                <a:gsLst>
                  <a:gs pos="0">
                    <a:srgbClr val="F5D0D0"/>
                  </a:gs>
                  <a:gs pos="100000">
                    <a:srgbClr val="D96868"/>
                  </a:gs>
                </a:gsLst>
                <a:path path="circle">
                  <a:fillToRect l="50000" t="50000" r="50000" b="50000"/>
                </a:path>
                <a:tileRect/>
              </a:gradFill>
              <a:ln>
                <a:noFill/>
              </a:ln>
              <a:effectLst>
                <a:outerShdw blurRad="57785" dist="33020" dir="3180000" algn="ctr">
                  <a:srgbClr val="000000">
                    <a:alpha val="29411"/>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21" name="Google Shape;60;p9">
                <a:extLst>
                  <a:ext uri="{FF2B5EF4-FFF2-40B4-BE49-F238E27FC236}">
                    <a16:creationId xmlns:a16="http://schemas.microsoft.com/office/drawing/2014/main" id="{9CCF5AA3-5633-F34D-97F1-E8A6A0EB0C48}"/>
                  </a:ext>
                </a:extLst>
              </p:cNvPr>
              <p:cNvSpPr/>
              <p:nvPr/>
            </p:nvSpPr>
            <p:spPr>
              <a:xfrm>
                <a:off x="3209455" y="1807379"/>
                <a:ext cx="1063800" cy="729600"/>
              </a:xfrm>
              <a:custGeom>
                <a:avLst/>
                <a:gdLst/>
                <a:ahLst/>
                <a:cxnLst/>
                <a:rect l="l" t="t" r="r" b="b"/>
                <a:pathLst>
                  <a:path w="120000" h="120000" extrusionOk="0">
                    <a:moveTo>
                      <a:pt x="120000" y="0"/>
                    </a:moveTo>
                    <a:cubicBezTo>
                      <a:pt x="120000" y="120000"/>
                      <a:pt x="120000" y="120000"/>
                      <a:pt x="120000" y="120000"/>
                    </a:cubicBezTo>
                    <a:cubicBezTo>
                      <a:pt x="0" y="120000"/>
                      <a:pt x="0" y="120000"/>
                      <a:pt x="0" y="120000"/>
                    </a:cubicBezTo>
                    <a:cubicBezTo>
                      <a:pt x="13056" y="53750"/>
                      <a:pt x="61761" y="3250"/>
                      <a:pt x="120000" y="0"/>
                    </a:cubicBezTo>
                    <a:close/>
                  </a:path>
                </a:pathLst>
              </a:custGeom>
              <a:gradFill>
                <a:gsLst>
                  <a:gs pos="0">
                    <a:srgbClr val="FFF6DB"/>
                  </a:gs>
                  <a:gs pos="100000">
                    <a:srgbClr val="FAD25C"/>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22" name="Google Shape;61;p9">
                <a:extLst>
                  <a:ext uri="{FF2B5EF4-FFF2-40B4-BE49-F238E27FC236}">
                    <a16:creationId xmlns:a16="http://schemas.microsoft.com/office/drawing/2014/main" id="{39C28DBA-381B-1545-9F63-A8F0BD740FF1}"/>
                  </a:ext>
                </a:extLst>
              </p:cNvPr>
              <p:cNvSpPr/>
              <p:nvPr/>
            </p:nvSpPr>
            <p:spPr>
              <a:xfrm>
                <a:off x="3201504" y="2527575"/>
                <a:ext cx="1071695" cy="807900"/>
              </a:xfrm>
              <a:custGeom>
                <a:avLst/>
                <a:gdLst/>
                <a:ahLst/>
                <a:cxnLst/>
                <a:rect l="l" t="t" r="r" b="b"/>
                <a:pathLst>
                  <a:path w="120000" h="120000" extrusionOk="0">
                    <a:moveTo>
                      <a:pt x="120000" y="0"/>
                    </a:moveTo>
                    <a:cubicBezTo>
                      <a:pt x="120000" y="120000"/>
                      <a:pt x="120000" y="120000"/>
                      <a:pt x="120000" y="120000"/>
                    </a:cubicBezTo>
                    <a:cubicBezTo>
                      <a:pt x="36040" y="120000"/>
                      <a:pt x="36040" y="120000"/>
                      <a:pt x="36040" y="120000"/>
                    </a:cubicBezTo>
                    <a:cubicBezTo>
                      <a:pt x="36040" y="120000"/>
                      <a:pt x="36040" y="120000"/>
                      <a:pt x="36040" y="120000"/>
                    </a:cubicBezTo>
                    <a:cubicBezTo>
                      <a:pt x="14295" y="94809"/>
                      <a:pt x="805" y="60458"/>
                      <a:pt x="201" y="22671"/>
                    </a:cubicBezTo>
                    <a:cubicBezTo>
                      <a:pt x="0" y="15114"/>
                      <a:pt x="604" y="7328"/>
                      <a:pt x="1409" y="0"/>
                    </a:cubicBezTo>
                    <a:lnTo>
                      <a:pt x="120000" y="0"/>
                    </a:lnTo>
                    <a:close/>
                  </a:path>
                </a:pathLst>
              </a:custGeom>
              <a:gradFill>
                <a:gsLst>
                  <a:gs pos="0">
                    <a:srgbClr val="FFF6DB"/>
                  </a:gs>
                  <a:gs pos="100000">
                    <a:srgbClr val="FAD25C"/>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3" name="Google Shape;62;p9">
                <a:extLst>
                  <a:ext uri="{FF2B5EF4-FFF2-40B4-BE49-F238E27FC236}">
                    <a16:creationId xmlns:a16="http://schemas.microsoft.com/office/drawing/2014/main" id="{A51F1EB7-3D71-9F4B-B1DA-A0F0A754125D}"/>
                  </a:ext>
                </a:extLst>
              </p:cNvPr>
              <p:cNvSpPr/>
              <p:nvPr/>
            </p:nvSpPr>
            <p:spPr>
              <a:xfrm>
                <a:off x="4340752" y="3391840"/>
                <a:ext cx="711623" cy="822891"/>
              </a:xfrm>
              <a:custGeom>
                <a:avLst/>
                <a:gdLst/>
                <a:ahLst/>
                <a:cxnLst/>
                <a:rect l="l" t="t" r="r" b="b"/>
                <a:pathLst>
                  <a:path w="120000" h="120000" extrusionOk="0">
                    <a:moveTo>
                      <a:pt x="0" y="0"/>
                    </a:moveTo>
                    <a:cubicBezTo>
                      <a:pt x="119999" y="0"/>
                      <a:pt x="119999" y="0"/>
                      <a:pt x="119999" y="0"/>
                    </a:cubicBezTo>
                    <a:cubicBezTo>
                      <a:pt x="95741" y="24602"/>
                      <a:pt x="82156" y="54728"/>
                      <a:pt x="82156" y="86108"/>
                    </a:cubicBezTo>
                    <a:cubicBezTo>
                      <a:pt x="82156" y="107698"/>
                      <a:pt x="82156" y="107698"/>
                      <a:pt x="82156" y="107698"/>
                    </a:cubicBezTo>
                    <a:cubicBezTo>
                      <a:pt x="82156" y="114476"/>
                      <a:pt x="75363" y="120000"/>
                      <a:pt x="66630" y="120000"/>
                    </a:cubicBezTo>
                    <a:cubicBezTo>
                      <a:pt x="0" y="120000"/>
                      <a:pt x="0" y="120000"/>
                      <a:pt x="0" y="120000"/>
                    </a:cubicBezTo>
                    <a:lnTo>
                      <a:pt x="0" y="0"/>
                    </a:lnTo>
                    <a:close/>
                  </a:path>
                </a:pathLst>
              </a:custGeom>
              <a:gradFill>
                <a:gsLst>
                  <a:gs pos="0">
                    <a:srgbClr val="DFE9FB"/>
                  </a:gs>
                  <a:gs pos="100000">
                    <a:srgbClr val="6E9BE7"/>
                  </a:gs>
                </a:gsLst>
                <a:path path="circle">
                  <a:fillToRect l="50000" t="50000" r="50000" b="50000"/>
                </a:path>
                <a:tileRect/>
              </a:gradFill>
              <a:ln>
                <a:noFill/>
              </a:ln>
              <a:effectLst>
                <a:outerShdw blurRad="57785" dist="33020" dir="3180000" algn="ctr">
                  <a:srgbClr val="000000">
                    <a:alpha val="29411"/>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24" name="Google Shape;63;p9">
                <a:extLst>
                  <a:ext uri="{FF2B5EF4-FFF2-40B4-BE49-F238E27FC236}">
                    <a16:creationId xmlns:a16="http://schemas.microsoft.com/office/drawing/2014/main" id="{7443D587-191E-A74C-95C2-9C9927FAD8D3}"/>
                  </a:ext>
                </a:extLst>
              </p:cNvPr>
              <p:cNvSpPr/>
              <p:nvPr/>
            </p:nvSpPr>
            <p:spPr>
              <a:xfrm>
                <a:off x="3804897" y="4268134"/>
                <a:ext cx="1035600" cy="129300"/>
              </a:xfrm>
              <a:custGeom>
                <a:avLst/>
                <a:gdLst/>
                <a:ahLst/>
                <a:cxnLst/>
                <a:rect l="l" t="t" r="r" b="b"/>
                <a:pathLst>
                  <a:path w="120000" h="120000" extrusionOk="0">
                    <a:moveTo>
                      <a:pt x="9148" y="120000"/>
                    </a:moveTo>
                    <a:cubicBezTo>
                      <a:pt x="110851" y="120000"/>
                      <a:pt x="110851" y="120000"/>
                      <a:pt x="110851" y="120000"/>
                    </a:cubicBezTo>
                    <a:cubicBezTo>
                      <a:pt x="115957" y="120000"/>
                      <a:pt x="120000" y="93176"/>
                      <a:pt x="120000" y="59294"/>
                    </a:cubicBezTo>
                    <a:cubicBezTo>
                      <a:pt x="120000" y="26823"/>
                      <a:pt x="115957" y="0"/>
                      <a:pt x="110851" y="0"/>
                    </a:cubicBezTo>
                    <a:cubicBezTo>
                      <a:pt x="9148" y="0"/>
                      <a:pt x="9148" y="0"/>
                      <a:pt x="9148" y="0"/>
                    </a:cubicBezTo>
                    <a:cubicBezTo>
                      <a:pt x="4042" y="0"/>
                      <a:pt x="0" y="26823"/>
                      <a:pt x="0" y="59294"/>
                    </a:cubicBezTo>
                    <a:cubicBezTo>
                      <a:pt x="0" y="93176"/>
                      <a:pt x="4042" y="120000"/>
                      <a:pt x="9148" y="120000"/>
                    </a:cubicBezTo>
                    <a:close/>
                  </a:path>
                </a:pathLst>
              </a:custGeom>
              <a:gradFill>
                <a:gsLst>
                  <a:gs pos="0">
                    <a:srgbClr val="1077D2"/>
                  </a:gs>
                  <a:gs pos="100000">
                    <a:srgbClr val="093153"/>
                  </a:gs>
                </a:gsLst>
                <a:path path="circle">
                  <a:fillToRect l="50000" t="50000" r="50000" b="50000"/>
                </a:path>
                <a:tileRect/>
              </a:gradFill>
              <a:ln w="9525" cap="flat" cmpd="sng">
                <a:solidFill>
                  <a:srgbClr val="666666"/>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25" name="Google Shape;64;p9">
                <a:extLst>
                  <a:ext uri="{FF2B5EF4-FFF2-40B4-BE49-F238E27FC236}">
                    <a16:creationId xmlns:a16="http://schemas.microsoft.com/office/drawing/2014/main" id="{AFEEA0E4-7C69-EA4C-81A1-635AF0E47699}"/>
                  </a:ext>
                </a:extLst>
              </p:cNvPr>
              <p:cNvSpPr/>
              <p:nvPr/>
            </p:nvSpPr>
            <p:spPr>
              <a:xfrm>
                <a:off x="3804897" y="4441625"/>
                <a:ext cx="1035600" cy="128400"/>
              </a:xfrm>
              <a:custGeom>
                <a:avLst/>
                <a:gdLst/>
                <a:ahLst/>
                <a:cxnLst/>
                <a:rect l="l" t="t" r="r" b="b"/>
                <a:pathLst>
                  <a:path w="120000" h="120000" extrusionOk="0">
                    <a:moveTo>
                      <a:pt x="110851" y="0"/>
                    </a:moveTo>
                    <a:cubicBezTo>
                      <a:pt x="9148" y="0"/>
                      <a:pt x="9148" y="0"/>
                      <a:pt x="9148" y="0"/>
                    </a:cubicBezTo>
                    <a:cubicBezTo>
                      <a:pt x="4042" y="0"/>
                      <a:pt x="0" y="26823"/>
                      <a:pt x="0" y="60705"/>
                    </a:cubicBezTo>
                    <a:cubicBezTo>
                      <a:pt x="0" y="93176"/>
                      <a:pt x="4042" y="120000"/>
                      <a:pt x="9148" y="120000"/>
                    </a:cubicBezTo>
                    <a:cubicBezTo>
                      <a:pt x="110851" y="120000"/>
                      <a:pt x="110851" y="120000"/>
                      <a:pt x="110851" y="120000"/>
                    </a:cubicBezTo>
                    <a:cubicBezTo>
                      <a:pt x="115957" y="120000"/>
                      <a:pt x="120000" y="93176"/>
                      <a:pt x="120000" y="60705"/>
                    </a:cubicBezTo>
                    <a:cubicBezTo>
                      <a:pt x="120000" y="26823"/>
                      <a:pt x="115957" y="0"/>
                      <a:pt x="110851" y="0"/>
                    </a:cubicBezTo>
                    <a:close/>
                  </a:path>
                </a:pathLst>
              </a:custGeom>
              <a:gradFill>
                <a:gsLst>
                  <a:gs pos="0">
                    <a:srgbClr val="1077D2"/>
                  </a:gs>
                  <a:gs pos="100000">
                    <a:srgbClr val="093153"/>
                  </a:gs>
                </a:gsLst>
                <a:path path="circle">
                  <a:fillToRect l="100000" t="100000"/>
                </a:path>
                <a:tileRect r="-100000" b="-100000"/>
              </a:gradFill>
              <a:ln w="9525" cap="flat" cmpd="sng">
                <a:solidFill>
                  <a:srgbClr val="666666"/>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6" name="Google Shape;65;p9">
                <a:extLst>
                  <a:ext uri="{FF2B5EF4-FFF2-40B4-BE49-F238E27FC236}">
                    <a16:creationId xmlns:a16="http://schemas.microsoft.com/office/drawing/2014/main" id="{524E842C-6D7C-204A-8EBD-AC81ACE671C6}"/>
                  </a:ext>
                </a:extLst>
              </p:cNvPr>
              <p:cNvSpPr/>
              <p:nvPr/>
            </p:nvSpPr>
            <p:spPr>
              <a:xfrm>
                <a:off x="3938730" y="4614178"/>
                <a:ext cx="750900" cy="129300"/>
              </a:xfrm>
              <a:custGeom>
                <a:avLst/>
                <a:gdLst/>
                <a:ahLst/>
                <a:cxnLst/>
                <a:rect l="l" t="t" r="r" b="b"/>
                <a:pathLst>
                  <a:path w="120000" h="120000" extrusionOk="0">
                    <a:moveTo>
                      <a:pt x="107677" y="0"/>
                    </a:moveTo>
                    <a:cubicBezTo>
                      <a:pt x="12322" y="0"/>
                      <a:pt x="12322" y="0"/>
                      <a:pt x="12322" y="0"/>
                    </a:cubicBezTo>
                    <a:cubicBezTo>
                      <a:pt x="5574" y="0"/>
                      <a:pt x="0" y="26823"/>
                      <a:pt x="0" y="60705"/>
                    </a:cubicBezTo>
                    <a:cubicBezTo>
                      <a:pt x="0" y="93176"/>
                      <a:pt x="5574" y="120000"/>
                      <a:pt x="12322" y="120000"/>
                    </a:cubicBezTo>
                    <a:cubicBezTo>
                      <a:pt x="107677" y="120000"/>
                      <a:pt x="107677" y="120000"/>
                      <a:pt x="107677" y="120000"/>
                    </a:cubicBezTo>
                    <a:cubicBezTo>
                      <a:pt x="114425" y="120000"/>
                      <a:pt x="120000" y="93176"/>
                      <a:pt x="120000" y="60705"/>
                    </a:cubicBezTo>
                    <a:cubicBezTo>
                      <a:pt x="120000" y="26823"/>
                      <a:pt x="114425" y="0"/>
                      <a:pt x="107677" y="0"/>
                    </a:cubicBezTo>
                    <a:close/>
                  </a:path>
                </a:pathLst>
              </a:custGeom>
              <a:gradFill>
                <a:gsLst>
                  <a:gs pos="0">
                    <a:srgbClr val="1077D2"/>
                  </a:gs>
                  <a:gs pos="100000">
                    <a:srgbClr val="093153"/>
                  </a:gs>
                </a:gsLst>
                <a:path path="circle">
                  <a:fillToRect l="100000" t="100000"/>
                </a:path>
                <a:tileRect r="-100000" b="-100000"/>
              </a:gradFill>
              <a:ln w="9525" cap="flat" cmpd="sng">
                <a:solidFill>
                  <a:srgbClr val="666666"/>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7" name="Google Shape;66;p9">
                <a:extLst>
                  <a:ext uri="{FF2B5EF4-FFF2-40B4-BE49-F238E27FC236}">
                    <a16:creationId xmlns:a16="http://schemas.microsoft.com/office/drawing/2014/main" id="{98AA0E33-85A1-964D-A2FE-87DC9B1B6038}"/>
                  </a:ext>
                </a:extLst>
              </p:cNvPr>
              <p:cNvSpPr/>
              <p:nvPr/>
            </p:nvSpPr>
            <p:spPr>
              <a:xfrm>
                <a:off x="4403098" y="3699124"/>
                <a:ext cx="368700" cy="293400"/>
              </a:xfrm>
              <a:custGeom>
                <a:avLst/>
                <a:gdLst/>
                <a:ahLst/>
                <a:cxnLst/>
                <a:rect l="l" t="t" r="r" b="b"/>
                <a:pathLst>
                  <a:path w="120000" h="120000" extrusionOk="0">
                    <a:moveTo>
                      <a:pt x="102439" y="59999"/>
                    </a:moveTo>
                    <a:cubicBezTo>
                      <a:pt x="102439" y="26938"/>
                      <a:pt x="86341" y="0"/>
                      <a:pt x="66585" y="0"/>
                    </a:cubicBezTo>
                    <a:cubicBezTo>
                      <a:pt x="47560" y="0"/>
                      <a:pt x="32926" y="23265"/>
                      <a:pt x="30731" y="53877"/>
                    </a:cubicBezTo>
                    <a:cubicBezTo>
                      <a:pt x="27804" y="51428"/>
                      <a:pt x="24146" y="50204"/>
                      <a:pt x="21219" y="50204"/>
                    </a:cubicBezTo>
                    <a:cubicBezTo>
                      <a:pt x="9512" y="50204"/>
                      <a:pt x="0" y="64897"/>
                      <a:pt x="0" y="84489"/>
                    </a:cubicBezTo>
                    <a:cubicBezTo>
                      <a:pt x="0" y="104081"/>
                      <a:pt x="9512" y="119999"/>
                      <a:pt x="21219" y="119999"/>
                    </a:cubicBezTo>
                    <a:cubicBezTo>
                      <a:pt x="102439" y="119999"/>
                      <a:pt x="102439" y="119999"/>
                      <a:pt x="102439" y="119999"/>
                    </a:cubicBezTo>
                    <a:cubicBezTo>
                      <a:pt x="111951" y="119999"/>
                      <a:pt x="120000" y="106530"/>
                      <a:pt x="120000" y="90612"/>
                    </a:cubicBezTo>
                    <a:cubicBezTo>
                      <a:pt x="120000" y="73469"/>
                      <a:pt x="111951" y="59999"/>
                      <a:pt x="102439" y="59999"/>
                    </a:cubicBezTo>
                    <a:close/>
                  </a:path>
                </a:pathLst>
              </a:custGeom>
              <a:solidFill>
                <a:srgbClr val="3D85C6"/>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grpSp>
            <p:nvGrpSpPr>
              <p:cNvPr id="28" name="Google Shape;67;p9">
                <a:extLst>
                  <a:ext uri="{FF2B5EF4-FFF2-40B4-BE49-F238E27FC236}">
                    <a16:creationId xmlns:a16="http://schemas.microsoft.com/office/drawing/2014/main" id="{E92009DC-EF24-9243-A73B-60271ED8EBF2}"/>
                  </a:ext>
                </a:extLst>
              </p:cNvPr>
              <p:cNvGrpSpPr/>
              <p:nvPr/>
            </p:nvGrpSpPr>
            <p:grpSpPr>
              <a:xfrm>
                <a:off x="3920363" y="3644695"/>
                <a:ext cx="263451" cy="430974"/>
                <a:chOff x="5362575" y="4343401"/>
                <a:chExt cx="388800" cy="496800"/>
              </a:xfrm>
            </p:grpSpPr>
            <p:sp>
              <p:nvSpPr>
                <p:cNvPr id="43" name="Google Shape;68;p9">
                  <a:extLst>
                    <a:ext uri="{FF2B5EF4-FFF2-40B4-BE49-F238E27FC236}">
                      <a16:creationId xmlns:a16="http://schemas.microsoft.com/office/drawing/2014/main" id="{C428CDEF-6A6A-B941-BB66-2F04BC1ADBCA}"/>
                    </a:ext>
                  </a:extLst>
                </p:cNvPr>
                <p:cNvSpPr/>
                <p:nvPr/>
              </p:nvSpPr>
              <p:spPr>
                <a:xfrm>
                  <a:off x="5362575" y="4343401"/>
                  <a:ext cx="388800" cy="496800"/>
                </a:xfrm>
                <a:custGeom>
                  <a:avLst/>
                  <a:gdLst/>
                  <a:ahLst/>
                  <a:cxnLst/>
                  <a:rect l="l" t="t" r="r" b="b"/>
                  <a:pathLst>
                    <a:path w="120000" h="120000" extrusionOk="0">
                      <a:moveTo>
                        <a:pt x="100927" y="0"/>
                      </a:moveTo>
                      <a:cubicBezTo>
                        <a:pt x="19072" y="0"/>
                        <a:pt x="19072" y="0"/>
                        <a:pt x="19072" y="0"/>
                      </a:cubicBezTo>
                      <a:cubicBezTo>
                        <a:pt x="8741" y="0"/>
                        <a:pt x="0" y="6839"/>
                        <a:pt x="0" y="14922"/>
                      </a:cubicBezTo>
                      <a:cubicBezTo>
                        <a:pt x="0" y="105077"/>
                        <a:pt x="0" y="105077"/>
                        <a:pt x="0" y="105077"/>
                      </a:cubicBezTo>
                      <a:cubicBezTo>
                        <a:pt x="0" y="113160"/>
                        <a:pt x="8741" y="120000"/>
                        <a:pt x="19072" y="120000"/>
                      </a:cubicBezTo>
                      <a:cubicBezTo>
                        <a:pt x="100927" y="120000"/>
                        <a:pt x="100927" y="120000"/>
                        <a:pt x="100927" y="120000"/>
                      </a:cubicBezTo>
                      <a:cubicBezTo>
                        <a:pt x="111258" y="120000"/>
                        <a:pt x="120000" y="113160"/>
                        <a:pt x="120000" y="105077"/>
                      </a:cubicBezTo>
                      <a:cubicBezTo>
                        <a:pt x="120000" y="14922"/>
                        <a:pt x="120000" y="14922"/>
                        <a:pt x="120000" y="14922"/>
                      </a:cubicBezTo>
                      <a:cubicBezTo>
                        <a:pt x="120000" y="6839"/>
                        <a:pt x="111258" y="0"/>
                        <a:pt x="100927" y="0"/>
                      </a:cubicBezTo>
                      <a:close/>
                      <a:moveTo>
                        <a:pt x="105695" y="105077"/>
                      </a:moveTo>
                      <a:cubicBezTo>
                        <a:pt x="105695" y="106943"/>
                        <a:pt x="104105" y="108808"/>
                        <a:pt x="100927" y="108808"/>
                      </a:cubicBezTo>
                      <a:cubicBezTo>
                        <a:pt x="19072" y="108808"/>
                        <a:pt x="19072" y="108808"/>
                        <a:pt x="19072" y="108808"/>
                      </a:cubicBezTo>
                      <a:cubicBezTo>
                        <a:pt x="15894" y="108808"/>
                        <a:pt x="14304" y="106943"/>
                        <a:pt x="14304" y="105077"/>
                      </a:cubicBezTo>
                      <a:cubicBezTo>
                        <a:pt x="14304" y="14922"/>
                        <a:pt x="14304" y="14922"/>
                        <a:pt x="14304" y="14922"/>
                      </a:cubicBezTo>
                      <a:cubicBezTo>
                        <a:pt x="14304" y="13056"/>
                        <a:pt x="15894" y="11191"/>
                        <a:pt x="19072" y="11191"/>
                      </a:cubicBezTo>
                      <a:cubicBezTo>
                        <a:pt x="100927" y="11191"/>
                        <a:pt x="100927" y="11191"/>
                        <a:pt x="100927" y="11191"/>
                      </a:cubicBezTo>
                      <a:cubicBezTo>
                        <a:pt x="104105" y="11191"/>
                        <a:pt x="105695" y="13056"/>
                        <a:pt x="105695" y="14922"/>
                      </a:cubicBezTo>
                      <a:lnTo>
                        <a:pt x="105695" y="105077"/>
                      </a:lnTo>
                      <a:close/>
                    </a:path>
                  </a:pathLst>
                </a:cu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44" name="Google Shape;69;p9">
                  <a:extLst>
                    <a:ext uri="{FF2B5EF4-FFF2-40B4-BE49-F238E27FC236}">
                      <a16:creationId xmlns:a16="http://schemas.microsoft.com/office/drawing/2014/main" id="{663EB905-0414-D749-A913-BE6765FF1BF9}"/>
                    </a:ext>
                  </a:extLst>
                </p:cNvPr>
                <p:cNvSpPr/>
                <p:nvPr/>
              </p:nvSpPr>
              <p:spPr>
                <a:xfrm>
                  <a:off x="5449888" y="4441826"/>
                  <a:ext cx="157200" cy="45900"/>
                </a:xfrm>
                <a:prstGeom prst="rect">
                  <a:avLst/>
                </a:pr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45" name="Google Shape;70;p9">
                  <a:extLst>
                    <a:ext uri="{FF2B5EF4-FFF2-40B4-BE49-F238E27FC236}">
                      <a16:creationId xmlns:a16="http://schemas.microsoft.com/office/drawing/2014/main" id="{12CA45AB-36EE-E64F-A2DB-4F5317729741}"/>
                    </a:ext>
                  </a:extLst>
                </p:cNvPr>
                <p:cNvSpPr/>
                <p:nvPr/>
              </p:nvSpPr>
              <p:spPr>
                <a:xfrm>
                  <a:off x="5449888" y="4525964"/>
                  <a:ext cx="214200" cy="47700"/>
                </a:xfrm>
                <a:prstGeom prst="rect">
                  <a:avLst/>
                </a:pr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46" name="Google Shape;71;p9">
                  <a:extLst>
                    <a:ext uri="{FF2B5EF4-FFF2-40B4-BE49-F238E27FC236}">
                      <a16:creationId xmlns:a16="http://schemas.microsoft.com/office/drawing/2014/main" id="{FB281127-EE04-CA43-9EE9-07C6AE5B0317}"/>
                    </a:ext>
                  </a:extLst>
                </p:cNvPr>
                <p:cNvSpPr/>
                <p:nvPr/>
              </p:nvSpPr>
              <p:spPr>
                <a:xfrm>
                  <a:off x="5449888" y="4601149"/>
                  <a:ext cx="214200" cy="45900"/>
                </a:xfrm>
                <a:prstGeom prst="rect">
                  <a:avLst/>
                </a:pr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grpSp>
          <p:sp>
            <p:nvSpPr>
              <p:cNvPr id="29" name="Google Shape;72;p9">
                <a:extLst>
                  <a:ext uri="{FF2B5EF4-FFF2-40B4-BE49-F238E27FC236}">
                    <a16:creationId xmlns:a16="http://schemas.microsoft.com/office/drawing/2014/main" id="{E5EE6C4F-D69F-FE4D-A1CB-F539F5D2450E}"/>
                  </a:ext>
                </a:extLst>
              </p:cNvPr>
              <p:cNvSpPr txBox="1"/>
              <p:nvPr/>
            </p:nvSpPr>
            <p:spPr>
              <a:xfrm>
                <a:off x="713326" y="1882673"/>
                <a:ext cx="2752993" cy="1735728"/>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400"/>
                  </a:spcBef>
                  <a:spcAft>
                    <a:spcPts val="0"/>
                  </a:spcAft>
                  <a:buNone/>
                </a:pPr>
                <a:r>
                  <a:rPr lang="en-US" sz="2000" b="1" i="0" u="none" strike="noStrike" cap="none" dirty="0">
                    <a:solidFill>
                      <a:schemeClr val="dk1"/>
                    </a:solidFill>
                    <a:latin typeface="Arial"/>
                    <a:ea typeface="Arial"/>
                    <a:cs typeface="Arial"/>
                    <a:sym typeface="Arial"/>
                  </a:rPr>
                  <a:t>Customize and curate methodologies</a:t>
                </a:r>
                <a:endParaRPr dirty="0"/>
              </a:p>
              <a:p>
                <a:pPr marL="236538" marR="0" lvl="0" indent="-223838" algn="l" rtl="0">
                  <a:lnSpc>
                    <a:spcPct val="90000"/>
                  </a:lnSpc>
                  <a:spcBef>
                    <a:spcPts val="400"/>
                  </a:spcBef>
                  <a:spcAft>
                    <a:spcPts val="0"/>
                  </a:spcAft>
                  <a:buClr>
                    <a:schemeClr val="dk1"/>
                  </a:buClr>
                  <a:buSzPts val="1400"/>
                  <a:buFont typeface="Arial"/>
                  <a:buChar char="●"/>
                </a:pPr>
                <a:r>
                  <a:rPr lang="en-US" sz="1600" b="0" i="0" u="none" strike="noStrike" cap="none" dirty="0">
                    <a:solidFill>
                      <a:schemeClr val="dk1"/>
                    </a:solidFill>
                    <a:latin typeface="Arial"/>
                    <a:ea typeface="Arial"/>
                    <a:cs typeface="Arial"/>
                    <a:sym typeface="Arial"/>
                  </a:rPr>
                  <a:t>Target scientific software        productivity and sustainability</a:t>
                </a:r>
                <a:endParaRPr sz="2400" b="0" i="0" u="none" strike="noStrike" cap="none" dirty="0">
                  <a:solidFill>
                    <a:schemeClr val="dk1"/>
                  </a:solidFill>
                  <a:latin typeface="Arial"/>
                  <a:ea typeface="Arial"/>
                  <a:cs typeface="Arial"/>
                  <a:sym typeface="Arial"/>
                </a:endParaRPr>
              </a:p>
              <a:p>
                <a:pPr marL="236538" marR="0" lvl="0" indent="-223838" algn="l" rtl="0">
                  <a:spcBef>
                    <a:spcPts val="0"/>
                  </a:spcBef>
                  <a:spcAft>
                    <a:spcPts val="0"/>
                  </a:spcAft>
                  <a:buClr>
                    <a:schemeClr val="dk1"/>
                  </a:buClr>
                  <a:buSzPts val="1400"/>
                  <a:buFont typeface="Arial"/>
                  <a:buChar char="●"/>
                </a:pPr>
                <a:r>
                  <a:rPr lang="en-US" sz="1600" b="0" i="0" u="none" strike="noStrike" cap="none" dirty="0">
                    <a:solidFill>
                      <a:schemeClr val="dk1"/>
                    </a:solidFill>
                    <a:latin typeface="Arial"/>
                    <a:ea typeface="Arial"/>
                    <a:cs typeface="Arial"/>
                    <a:sym typeface="Arial"/>
                  </a:rPr>
                  <a:t>Use workflow for best practices    content development</a:t>
                </a:r>
                <a:endParaRPr sz="2000" b="1" i="0" u="none" strike="noStrike" cap="none" dirty="0">
                  <a:solidFill>
                    <a:schemeClr val="dk1"/>
                  </a:solidFill>
                  <a:latin typeface="Arial"/>
                  <a:ea typeface="Arial"/>
                  <a:cs typeface="Arial"/>
                  <a:sym typeface="Arial"/>
                </a:endParaRPr>
              </a:p>
              <a:p>
                <a:pPr marL="0" marR="0" lvl="0" indent="0" algn="l" rtl="0">
                  <a:spcBef>
                    <a:spcPts val="0"/>
                  </a:spcBef>
                  <a:spcAft>
                    <a:spcPts val="0"/>
                  </a:spcAft>
                  <a:buClr>
                    <a:schemeClr val="dk1"/>
                  </a:buClr>
                  <a:buSzPts val="2400"/>
                  <a:buFont typeface="Arial"/>
                  <a:buNone/>
                </a:pPr>
                <a:endParaRPr sz="2400" b="1" i="0" u="none" strike="noStrike" cap="none" dirty="0">
                  <a:solidFill>
                    <a:schemeClr val="dk1"/>
                  </a:solidFill>
                  <a:latin typeface="Arial"/>
                  <a:ea typeface="Arial"/>
                  <a:cs typeface="Arial"/>
                  <a:sym typeface="Arial"/>
                </a:endParaRPr>
              </a:p>
            </p:txBody>
          </p:sp>
          <p:sp>
            <p:nvSpPr>
              <p:cNvPr id="30" name="Google Shape;73;p9">
                <a:extLst>
                  <a:ext uri="{FF2B5EF4-FFF2-40B4-BE49-F238E27FC236}">
                    <a16:creationId xmlns:a16="http://schemas.microsoft.com/office/drawing/2014/main" id="{968DF517-FEA5-6145-8FFC-ED53012F5E95}"/>
                  </a:ext>
                </a:extLst>
              </p:cNvPr>
              <p:cNvSpPr txBox="1"/>
              <p:nvPr/>
            </p:nvSpPr>
            <p:spPr>
              <a:xfrm>
                <a:off x="623210" y="3517256"/>
                <a:ext cx="3415735" cy="1387681"/>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chemeClr val="dk1"/>
                  </a:buClr>
                  <a:buSzPts val="2000"/>
                  <a:buFont typeface="Arial"/>
                  <a:buNone/>
                </a:pPr>
                <a:r>
                  <a:rPr lang="en-US" sz="2000" b="1" i="0" u="none" strike="noStrike" cap="none">
                    <a:solidFill>
                      <a:schemeClr val="dk1"/>
                    </a:solidFill>
                    <a:latin typeface="Arial"/>
                    <a:ea typeface="Arial"/>
                    <a:cs typeface="Arial"/>
                    <a:sym typeface="Arial"/>
                  </a:rPr>
                  <a:t>Incrementally and iteratively     improve software practices</a:t>
                </a:r>
                <a:endParaRPr sz="2000" b="1" i="0" u="none" strike="noStrike" cap="none">
                  <a:solidFill>
                    <a:schemeClr val="dk1"/>
                  </a:solidFill>
                  <a:latin typeface="Arial"/>
                  <a:ea typeface="Arial"/>
                  <a:cs typeface="Arial"/>
                  <a:sym typeface="Arial"/>
                </a:endParaRPr>
              </a:p>
              <a:p>
                <a:pPr marL="287338" marR="0" lvl="0" indent="-219075" algn="l" rtl="0">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Determine high-priority topics for improvement and track progress</a:t>
                </a:r>
                <a:endParaRPr/>
              </a:p>
              <a:p>
                <a:pPr marL="287338" marR="0" lvl="0" indent="-219075" algn="l" rtl="0">
                  <a:spcBef>
                    <a:spcPts val="0"/>
                  </a:spcBef>
                  <a:spcAft>
                    <a:spcPts val="0"/>
                  </a:spcAft>
                  <a:buClr>
                    <a:schemeClr val="dk1"/>
                  </a:buClr>
                  <a:buSzPts val="1400"/>
                  <a:buFont typeface="Arial"/>
                  <a:buChar char="●"/>
                </a:pPr>
                <a:r>
                  <a:rPr lang="en-US" sz="1600" b="0" i="1" u="none" strike="noStrike" cap="none">
                    <a:solidFill>
                      <a:schemeClr val="dk1"/>
                    </a:solidFill>
                    <a:latin typeface="Arial"/>
                    <a:ea typeface="Arial"/>
                    <a:cs typeface="Arial"/>
                    <a:sym typeface="Arial"/>
                  </a:rPr>
                  <a:t>Productivity and Sustainability  Improvement Planning (PSIP) </a:t>
                </a:r>
                <a:endParaRPr/>
              </a:p>
              <a:p>
                <a:pPr marL="347663" marR="0" lvl="0" indent="-190500" algn="l" rtl="0">
                  <a:spcBef>
                    <a:spcPts val="0"/>
                  </a:spcBef>
                  <a:spcAft>
                    <a:spcPts val="0"/>
                  </a:spcAft>
                  <a:buClr>
                    <a:schemeClr val="dk1"/>
                  </a:buClr>
                  <a:buSzPts val="1400"/>
                  <a:buFont typeface="Arial"/>
                  <a:buNone/>
                </a:pPr>
                <a:endParaRPr sz="16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400"/>
                  <a:buFont typeface="Arial"/>
                  <a:buNone/>
                </a:pPr>
                <a:endParaRPr sz="2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2400" b="1" i="0" u="none" strike="noStrike" cap="none">
                  <a:solidFill>
                    <a:schemeClr val="dk1"/>
                  </a:solidFill>
                  <a:latin typeface="Arial"/>
                  <a:ea typeface="Arial"/>
                  <a:cs typeface="Arial"/>
                  <a:sym typeface="Arial"/>
                </a:endParaRPr>
              </a:p>
            </p:txBody>
          </p:sp>
          <p:sp>
            <p:nvSpPr>
              <p:cNvPr id="31" name="Google Shape;74;p9">
                <a:extLst>
                  <a:ext uri="{FF2B5EF4-FFF2-40B4-BE49-F238E27FC236}">
                    <a16:creationId xmlns:a16="http://schemas.microsoft.com/office/drawing/2014/main" id="{29EB1858-330D-774F-B8B1-7EF30116226D}"/>
                  </a:ext>
                </a:extLst>
              </p:cNvPr>
              <p:cNvSpPr txBox="1"/>
              <p:nvPr/>
            </p:nvSpPr>
            <p:spPr>
              <a:xfrm>
                <a:off x="5331632" y="1704823"/>
                <a:ext cx="3681959" cy="1756176"/>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400"/>
                  </a:spcBef>
                  <a:spcAft>
                    <a:spcPts val="0"/>
                  </a:spcAft>
                  <a:buClr>
                    <a:schemeClr val="dk1"/>
                  </a:buClr>
                  <a:buSzPts val="2000"/>
                  <a:buFont typeface="Arial"/>
                  <a:buNone/>
                </a:pPr>
                <a:r>
                  <a:rPr lang="en-US" sz="2000" b="1" i="0" u="none" strike="noStrike" cap="none" dirty="0">
                    <a:solidFill>
                      <a:schemeClr val="dk1"/>
                    </a:solidFill>
                    <a:latin typeface="Arial"/>
                    <a:ea typeface="Arial"/>
                    <a:cs typeface="Arial"/>
                    <a:sym typeface="Arial"/>
                  </a:rPr>
                  <a:t>      Establish software communities</a:t>
                </a:r>
                <a:endParaRPr sz="2000" b="1" i="0" u="none" strike="noStrike" cap="none" dirty="0">
                  <a:solidFill>
                    <a:schemeClr val="dk1"/>
                  </a:solidFill>
                  <a:latin typeface="Arial"/>
                  <a:ea typeface="Arial"/>
                  <a:cs typeface="Arial"/>
                  <a:sym typeface="Arial"/>
                </a:endParaRPr>
              </a:p>
              <a:p>
                <a:pPr marL="574675" marR="0" lvl="0" indent="-228600" algn="l" rtl="0">
                  <a:lnSpc>
                    <a:spcPct val="90000"/>
                  </a:lnSpc>
                  <a:spcBef>
                    <a:spcPts val="400"/>
                  </a:spcBef>
                  <a:spcAft>
                    <a:spcPts val="0"/>
                  </a:spcAft>
                  <a:buClr>
                    <a:schemeClr val="dk1"/>
                  </a:buClr>
                  <a:buSzPts val="1400"/>
                  <a:buFont typeface="Arial"/>
                  <a:buChar char="●"/>
                </a:pPr>
                <a:r>
                  <a:rPr lang="en-US" sz="1600" b="0" i="0" u="none" strike="noStrike" cap="none" dirty="0">
                    <a:solidFill>
                      <a:schemeClr val="dk1"/>
                    </a:solidFill>
                    <a:latin typeface="Arial"/>
                    <a:ea typeface="Arial"/>
                    <a:cs typeface="Arial"/>
                    <a:sym typeface="Arial"/>
                  </a:rPr>
                  <a:t>Determine community policies to improve software quality and compatibility</a:t>
                </a:r>
                <a:endParaRPr sz="2400" b="0" i="0" u="none" strike="noStrike" cap="none" dirty="0">
                  <a:solidFill>
                    <a:schemeClr val="dk1"/>
                  </a:solidFill>
                  <a:latin typeface="Arial"/>
                  <a:ea typeface="Arial"/>
                  <a:cs typeface="Arial"/>
                  <a:sym typeface="Arial"/>
                </a:endParaRPr>
              </a:p>
              <a:p>
                <a:pPr marL="574675" marR="0" lvl="0" indent="-228600" algn="l" rtl="0">
                  <a:lnSpc>
                    <a:spcPct val="100000"/>
                  </a:lnSpc>
                  <a:spcBef>
                    <a:spcPts val="0"/>
                  </a:spcBef>
                  <a:spcAft>
                    <a:spcPts val="0"/>
                  </a:spcAft>
                  <a:buClr>
                    <a:schemeClr val="dk1"/>
                  </a:buClr>
                  <a:buSzPts val="1400"/>
                  <a:buFont typeface="Arial"/>
                  <a:buChar char="●"/>
                </a:pPr>
                <a:r>
                  <a:rPr lang="en-US" sz="1600" b="0" i="0" u="none" strike="noStrike" cap="none" dirty="0">
                    <a:solidFill>
                      <a:schemeClr val="dk1"/>
                    </a:solidFill>
                    <a:latin typeface="Arial"/>
                    <a:ea typeface="Arial"/>
                    <a:cs typeface="Arial"/>
                    <a:sym typeface="Arial"/>
                  </a:rPr>
                  <a:t>Create Software Development Kits (SDKs)   to facilitate the combined use of complementary libraries and tools</a:t>
                </a:r>
                <a:endParaRPr sz="2000" b="1" i="0" u="none" strike="noStrike" cap="none" dirty="0">
                  <a:solidFill>
                    <a:schemeClr val="dk1"/>
                  </a:solidFill>
                  <a:latin typeface="Arial"/>
                  <a:ea typeface="Arial"/>
                  <a:cs typeface="Arial"/>
                  <a:sym typeface="Arial"/>
                </a:endParaRPr>
              </a:p>
            </p:txBody>
          </p:sp>
          <p:sp>
            <p:nvSpPr>
              <p:cNvPr id="32" name="Google Shape;75;p9">
                <a:extLst>
                  <a:ext uri="{FF2B5EF4-FFF2-40B4-BE49-F238E27FC236}">
                    <a16:creationId xmlns:a16="http://schemas.microsoft.com/office/drawing/2014/main" id="{52541D78-B10A-0245-AA78-D9D2A832AB1C}"/>
                  </a:ext>
                </a:extLst>
              </p:cNvPr>
              <p:cNvSpPr txBox="1"/>
              <p:nvPr/>
            </p:nvSpPr>
            <p:spPr>
              <a:xfrm>
                <a:off x="4980962" y="3485624"/>
                <a:ext cx="4404762" cy="1657875"/>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400"/>
                  </a:spcBef>
                  <a:spcAft>
                    <a:spcPts val="0"/>
                  </a:spcAft>
                  <a:buClr>
                    <a:schemeClr val="dk1"/>
                  </a:buClr>
                  <a:buSzPts val="2400"/>
                  <a:buFont typeface="Arial"/>
                  <a:buNone/>
                </a:pPr>
                <a:r>
                  <a:rPr lang="en-US" sz="2400" b="1" i="0" u="none" strike="noStrike" cap="none">
                    <a:solidFill>
                      <a:schemeClr val="dk1"/>
                    </a:solidFill>
                    <a:latin typeface="Arial"/>
                    <a:ea typeface="Arial"/>
                    <a:cs typeface="Arial"/>
                    <a:sym typeface="Arial"/>
                  </a:rPr>
                  <a:t>       </a:t>
                </a:r>
                <a:r>
                  <a:rPr lang="en-US" sz="2000" b="1" i="0" u="none" strike="noStrike" cap="none">
                    <a:solidFill>
                      <a:schemeClr val="dk1"/>
                    </a:solidFill>
                    <a:latin typeface="Arial"/>
                    <a:ea typeface="Arial"/>
                    <a:cs typeface="Arial"/>
                    <a:sym typeface="Arial"/>
                  </a:rPr>
                  <a:t>Engage in community outreach</a:t>
                </a:r>
                <a:endParaRPr sz="2000" b="1" i="0" u="none" strike="noStrike" cap="none">
                  <a:solidFill>
                    <a:schemeClr val="dk1"/>
                  </a:solidFill>
                  <a:latin typeface="Arial"/>
                  <a:ea typeface="Arial"/>
                  <a:cs typeface="Arial"/>
                  <a:sym typeface="Arial"/>
                </a:endParaRPr>
              </a:p>
              <a:p>
                <a:pPr marL="692150" marR="0" lvl="0" indent="-233362" algn="l" rtl="0">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Broad community partnerships </a:t>
                </a:r>
                <a:endParaRPr/>
              </a:p>
              <a:p>
                <a:pPr marL="692150" marR="0" lvl="0" indent="-233362" algn="l" rtl="0">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Collaboration with computing facilities</a:t>
                </a:r>
                <a:endParaRPr sz="1600" b="0" i="0" u="none" strike="noStrike" cap="none">
                  <a:solidFill>
                    <a:schemeClr val="dk1"/>
                  </a:solidFill>
                  <a:latin typeface="Arial"/>
                  <a:ea typeface="Arial"/>
                  <a:cs typeface="Arial"/>
                  <a:sym typeface="Arial"/>
                </a:endParaRPr>
              </a:p>
              <a:p>
                <a:pPr marL="692150" marR="0" lvl="0" indent="-233362" algn="l" rtl="0">
                  <a:lnSpc>
                    <a:spcPct val="100000"/>
                  </a:lnSpc>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Webinars, tutorials, events</a:t>
                </a:r>
                <a:endParaRPr/>
              </a:p>
              <a:p>
                <a:pPr marL="692150" marR="0" lvl="0" indent="-233362" algn="l" rtl="0">
                  <a:lnSpc>
                    <a:spcPct val="100000"/>
                  </a:lnSpc>
                  <a:spcBef>
                    <a:spcPts val="0"/>
                  </a:spcBef>
                  <a:spcAft>
                    <a:spcPts val="0"/>
                  </a:spcAft>
                  <a:buClr>
                    <a:schemeClr val="dk1"/>
                  </a:buClr>
                  <a:buSzPts val="1400"/>
                  <a:buFont typeface="Arial"/>
                  <a:buChar char="●"/>
                </a:pPr>
                <a:r>
                  <a:rPr lang="en-US" sz="1600" b="0" i="1" u="none" strike="noStrike" cap="none">
                    <a:solidFill>
                      <a:schemeClr val="dk1"/>
                    </a:solidFill>
                    <a:latin typeface="Arial"/>
                    <a:ea typeface="Arial"/>
                    <a:cs typeface="Arial"/>
                    <a:sym typeface="Arial"/>
                  </a:rPr>
                  <a:t>WhatIs</a:t>
                </a:r>
                <a:r>
                  <a:rPr lang="en-US" sz="1600" b="0" i="0" u="none" strike="noStrike" cap="none">
                    <a:solidFill>
                      <a:schemeClr val="dk1"/>
                    </a:solidFill>
                    <a:latin typeface="Arial"/>
                    <a:ea typeface="Arial"/>
                    <a:cs typeface="Arial"/>
                    <a:sym typeface="Arial"/>
                  </a:rPr>
                  <a:t> and </a:t>
                </a:r>
                <a:r>
                  <a:rPr lang="en-US" sz="1600" b="0" i="1" u="none" strike="noStrike" cap="none">
                    <a:solidFill>
                      <a:schemeClr val="dk1"/>
                    </a:solidFill>
                    <a:latin typeface="Arial"/>
                    <a:ea typeface="Arial"/>
                    <a:cs typeface="Arial"/>
                    <a:sym typeface="Arial"/>
                  </a:rPr>
                  <a:t>HowTo </a:t>
                </a:r>
                <a:r>
                  <a:rPr lang="en-US" sz="1600" b="0" i="0" u="none" strike="noStrike" cap="none">
                    <a:solidFill>
                      <a:schemeClr val="dk1"/>
                    </a:solidFill>
                    <a:latin typeface="Arial"/>
                    <a:ea typeface="Arial"/>
                    <a:cs typeface="Arial"/>
                    <a:sym typeface="Arial"/>
                  </a:rPr>
                  <a:t>docs</a:t>
                </a:r>
                <a:endParaRPr/>
              </a:p>
              <a:p>
                <a:pPr marL="692150" marR="0" lvl="0" indent="-233362" algn="l" rtl="0">
                  <a:lnSpc>
                    <a:spcPct val="100000"/>
                  </a:lnSpc>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Better Scientific Software site (</a:t>
                </a:r>
                <a:r>
                  <a:rPr lang="en-US" sz="1600" b="0" i="0" u="sng" strike="noStrike" cap="none">
                    <a:solidFill>
                      <a:srgbClr val="A03123"/>
                    </a:solidFill>
                    <a:latin typeface="Arial"/>
                    <a:ea typeface="Arial"/>
                    <a:cs typeface="Arial"/>
                    <a:sym typeface="Arial"/>
                    <a:hlinkClick r:id="rId3"/>
                  </a:rPr>
                  <a:t>https://bssw.io</a:t>
                </a:r>
                <a:r>
                  <a:rPr lang="en-US" sz="1600" b="0" i="0" u="none" strike="noStrike" cap="none">
                    <a:solidFill>
                      <a:schemeClr val="dk1"/>
                    </a:solidFill>
                    <a:latin typeface="Arial"/>
                    <a:ea typeface="Arial"/>
                    <a:cs typeface="Arial"/>
                    <a:sym typeface="Arial"/>
                  </a:rPr>
                  <a:t>)</a:t>
                </a:r>
                <a:endParaRPr/>
              </a:p>
            </p:txBody>
          </p:sp>
          <p:sp>
            <p:nvSpPr>
              <p:cNvPr id="33" name="Google Shape;76;p9">
                <a:extLst>
                  <a:ext uri="{FF2B5EF4-FFF2-40B4-BE49-F238E27FC236}">
                    <a16:creationId xmlns:a16="http://schemas.microsoft.com/office/drawing/2014/main" id="{0D66368F-27CF-CE43-B673-F4B72046481E}"/>
                  </a:ext>
                </a:extLst>
              </p:cNvPr>
              <p:cNvSpPr/>
              <p:nvPr/>
            </p:nvSpPr>
            <p:spPr>
              <a:xfrm flipH="1">
                <a:off x="4344800" y="1807379"/>
                <a:ext cx="1063800" cy="729600"/>
              </a:xfrm>
              <a:custGeom>
                <a:avLst/>
                <a:gdLst/>
                <a:ahLst/>
                <a:cxnLst/>
                <a:rect l="l" t="t" r="r" b="b"/>
                <a:pathLst>
                  <a:path w="120000" h="120000" extrusionOk="0">
                    <a:moveTo>
                      <a:pt x="120000" y="0"/>
                    </a:moveTo>
                    <a:cubicBezTo>
                      <a:pt x="120000" y="120000"/>
                      <a:pt x="120000" y="120000"/>
                      <a:pt x="120000" y="120000"/>
                    </a:cubicBezTo>
                    <a:cubicBezTo>
                      <a:pt x="0" y="120000"/>
                      <a:pt x="0" y="120000"/>
                      <a:pt x="0" y="120000"/>
                    </a:cubicBezTo>
                    <a:cubicBezTo>
                      <a:pt x="13056" y="53750"/>
                      <a:pt x="61761" y="3250"/>
                      <a:pt x="120000" y="0"/>
                    </a:cubicBezTo>
                    <a:close/>
                  </a:path>
                </a:pathLst>
              </a:custGeom>
              <a:gradFill>
                <a:gsLst>
                  <a:gs pos="0">
                    <a:srgbClr val="DCECD5"/>
                  </a:gs>
                  <a:gs pos="100000">
                    <a:srgbClr val="93BC81"/>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34" name="Google Shape;77;p9">
                <a:extLst>
                  <a:ext uri="{FF2B5EF4-FFF2-40B4-BE49-F238E27FC236}">
                    <a16:creationId xmlns:a16="http://schemas.microsoft.com/office/drawing/2014/main" id="{93F969EC-0968-D746-A133-3150F13ABCA1}"/>
                  </a:ext>
                </a:extLst>
              </p:cNvPr>
              <p:cNvSpPr/>
              <p:nvPr/>
            </p:nvSpPr>
            <p:spPr>
              <a:xfrm flipH="1">
                <a:off x="4344800" y="2531025"/>
                <a:ext cx="1071450" cy="793200"/>
              </a:xfrm>
              <a:custGeom>
                <a:avLst/>
                <a:gdLst/>
                <a:ahLst/>
                <a:cxnLst/>
                <a:rect l="l" t="t" r="r" b="b"/>
                <a:pathLst>
                  <a:path w="120000" h="120000" extrusionOk="0">
                    <a:moveTo>
                      <a:pt x="120000" y="0"/>
                    </a:moveTo>
                    <a:cubicBezTo>
                      <a:pt x="120000" y="120000"/>
                      <a:pt x="120000" y="120000"/>
                      <a:pt x="120000" y="120000"/>
                    </a:cubicBezTo>
                    <a:cubicBezTo>
                      <a:pt x="36040" y="120000"/>
                      <a:pt x="36040" y="120000"/>
                      <a:pt x="36040" y="120000"/>
                    </a:cubicBezTo>
                    <a:cubicBezTo>
                      <a:pt x="36040" y="120000"/>
                      <a:pt x="36040" y="120000"/>
                      <a:pt x="36040" y="120000"/>
                    </a:cubicBezTo>
                    <a:cubicBezTo>
                      <a:pt x="14295" y="94809"/>
                      <a:pt x="805" y="60458"/>
                      <a:pt x="201" y="22671"/>
                    </a:cubicBezTo>
                    <a:cubicBezTo>
                      <a:pt x="0" y="15114"/>
                      <a:pt x="604" y="7328"/>
                      <a:pt x="1409" y="0"/>
                    </a:cubicBezTo>
                    <a:lnTo>
                      <a:pt x="120000" y="0"/>
                    </a:lnTo>
                    <a:close/>
                  </a:path>
                </a:pathLst>
              </a:custGeom>
              <a:gradFill>
                <a:gsLst>
                  <a:gs pos="0">
                    <a:srgbClr val="DCECD5"/>
                  </a:gs>
                  <a:gs pos="100000">
                    <a:srgbClr val="93BC81"/>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cxnSp>
            <p:nvCxnSpPr>
              <p:cNvPr id="35" name="Google Shape;78;p9">
                <a:extLst>
                  <a:ext uri="{FF2B5EF4-FFF2-40B4-BE49-F238E27FC236}">
                    <a16:creationId xmlns:a16="http://schemas.microsoft.com/office/drawing/2014/main" id="{F3B9AB1E-40F7-6A44-B564-F05636C155A8}"/>
                  </a:ext>
                </a:extLst>
              </p:cNvPr>
              <p:cNvCxnSpPr/>
              <p:nvPr/>
            </p:nvCxnSpPr>
            <p:spPr>
              <a:xfrm>
                <a:off x="5383744" y="3412972"/>
                <a:ext cx="3419100" cy="1270"/>
              </a:xfrm>
              <a:prstGeom prst="straightConnector1">
                <a:avLst/>
              </a:prstGeom>
              <a:noFill/>
              <a:ln w="19050" cap="flat" cmpd="sng">
                <a:solidFill>
                  <a:schemeClr val="dk2"/>
                </a:solidFill>
                <a:prstDash val="solid"/>
                <a:round/>
                <a:headEnd type="none" w="sm" len="sm"/>
                <a:tailEnd type="none" w="sm" len="sm"/>
              </a:ln>
            </p:spPr>
          </p:cxnSp>
          <p:cxnSp>
            <p:nvCxnSpPr>
              <p:cNvPr id="36" name="Google Shape;79;p9">
                <a:extLst>
                  <a:ext uri="{FF2B5EF4-FFF2-40B4-BE49-F238E27FC236}">
                    <a16:creationId xmlns:a16="http://schemas.microsoft.com/office/drawing/2014/main" id="{B502EEF9-D5AE-B345-9C15-62BD6C55AD45}"/>
                  </a:ext>
                </a:extLst>
              </p:cNvPr>
              <p:cNvCxnSpPr/>
              <p:nvPr/>
            </p:nvCxnSpPr>
            <p:spPr>
              <a:xfrm>
                <a:off x="4723494" y="4887001"/>
                <a:ext cx="3930649" cy="0"/>
              </a:xfrm>
              <a:prstGeom prst="straightConnector1">
                <a:avLst/>
              </a:prstGeom>
              <a:noFill/>
              <a:ln w="19050" cap="flat" cmpd="sng">
                <a:solidFill>
                  <a:schemeClr val="dk2"/>
                </a:solidFill>
                <a:prstDash val="solid"/>
                <a:round/>
                <a:headEnd type="none" w="sm" len="sm"/>
                <a:tailEnd type="none" w="sm" len="sm"/>
              </a:ln>
            </p:spPr>
          </p:cxnSp>
          <p:cxnSp>
            <p:nvCxnSpPr>
              <p:cNvPr id="37" name="Google Shape;80;p9">
                <a:extLst>
                  <a:ext uri="{FF2B5EF4-FFF2-40B4-BE49-F238E27FC236}">
                    <a16:creationId xmlns:a16="http://schemas.microsoft.com/office/drawing/2014/main" id="{93E72A69-88A7-874C-9CD5-E0CB7CC373EE}"/>
                  </a:ext>
                </a:extLst>
              </p:cNvPr>
              <p:cNvCxnSpPr/>
              <p:nvPr/>
            </p:nvCxnSpPr>
            <p:spPr>
              <a:xfrm>
                <a:off x="379633" y="3413607"/>
                <a:ext cx="2821871" cy="0"/>
              </a:xfrm>
              <a:prstGeom prst="straightConnector1">
                <a:avLst/>
              </a:prstGeom>
              <a:noFill/>
              <a:ln w="19050" cap="flat" cmpd="sng">
                <a:solidFill>
                  <a:schemeClr val="dk2"/>
                </a:solidFill>
                <a:prstDash val="solid"/>
                <a:round/>
                <a:headEnd type="none" w="sm" len="sm"/>
                <a:tailEnd type="none" w="sm" len="sm"/>
              </a:ln>
            </p:spPr>
          </p:cxnSp>
          <p:cxnSp>
            <p:nvCxnSpPr>
              <p:cNvPr id="38" name="Google Shape;81;p9">
                <a:extLst>
                  <a:ext uri="{FF2B5EF4-FFF2-40B4-BE49-F238E27FC236}">
                    <a16:creationId xmlns:a16="http://schemas.microsoft.com/office/drawing/2014/main" id="{1CB8CE10-90ED-0C46-A66C-D3FF20BC0F14}"/>
                  </a:ext>
                </a:extLst>
              </p:cNvPr>
              <p:cNvCxnSpPr/>
              <p:nvPr/>
            </p:nvCxnSpPr>
            <p:spPr>
              <a:xfrm>
                <a:off x="379633" y="4883864"/>
                <a:ext cx="3500404" cy="6275"/>
              </a:xfrm>
              <a:prstGeom prst="straightConnector1">
                <a:avLst/>
              </a:prstGeom>
              <a:noFill/>
              <a:ln w="19050" cap="flat" cmpd="sng">
                <a:solidFill>
                  <a:schemeClr val="dk2"/>
                </a:solidFill>
                <a:prstDash val="solid"/>
                <a:round/>
                <a:headEnd type="none" w="sm" len="sm"/>
                <a:tailEnd type="none" w="sm" len="sm"/>
              </a:ln>
            </p:spPr>
          </p:cxnSp>
          <p:sp>
            <p:nvSpPr>
              <p:cNvPr id="39" name="Google Shape;82;p9">
                <a:extLst>
                  <a:ext uri="{FF2B5EF4-FFF2-40B4-BE49-F238E27FC236}">
                    <a16:creationId xmlns:a16="http://schemas.microsoft.com/office/drawing/2014/main" id="{0C3CD476-E481-094A-B532-656CBE87929A}"/>
                  </a:ext>
                </a:extLst>
              </p:cNvPr>
              <p:cNvSpPr/>
              <p:nvPr/>
            </p:nvSpPr>
            <p:spPr>
              <a:xfrm>
                <a:off x="397559" y="1986799"/>
                <a:ext cx="263400" cy="255000"/>
              </a:xfrm>
              <a:prstGeom prst="ellipse">
                <a:avLst/>
              </a:prstGeom>
              <a:gradFill>
                <a:gsLst>
                  <a:gs pos="0">
                    <a:srgbClr val="FFF6DB"/>
                  </a:gs>
                  <a:gs pos="100000">
                    <a:srgbClr val="FAD25C"/>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9525" marR="0" lvl="0" indent="0" algn="l" rtl="0">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1</a:t>
                </a:r>
                <a:endParaRPr sz="1600" b="1" i="0" u="none" strike="noStrike" cap="none">
                  <a:solidFill>
                    <a:schemeClr val="dk1"/>
                  </a:solidFill>
                  <a:latin typeface="Arial"/>
                  <a:ea typeface="Arial"/>
                  <a:cs typeface="Arial"/>
                  <a:sym typeface="Arial"/>
                </a:endParaRPr>
              </a:p>
            </p:txBody>
          </p:sp>
          <p:sp>
            <p:nvSpPr>
              <p:cNvPr id="40" name="Google Shape;83;p9">
                <a:extLst>
                  <a:ext uri="{FF2B5EF4-FFF2-40B4-BE49-F238E27FC236}">
                    <a16:creationId xmlns:a16="http://schemas.microsoft.com/office/drawing/2014/main" id="{2C0F2ED5-DCE6-E647-AA60-2636D371F418}"/>
                  </a:ext>
                </a:extLst>
              </p:cNvPr>
              <p:cNvSpPr/>
              <p:nvPr/>
            </p:nvSpPr>
            <p:spPr>
              <a:xfrm>
                <a:off x="350089" y="3600278"/>
                <a:ext cx="263400" cy="255000"/>
              </a:xfrm>
              <a:prstGeom prst="ellipse">
                <a:avLst/>
              </a:prstGeom>
              <a:gradFill>
                <a:gsLst>
                  <a:gs pos="0">
                    <a:srgbClr val="F5D0D0"/>
                  </a:gs>
                  <a:gs pos="100000">
                    <a:srgbClr val="D96868"/>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2</a:t>
                </a:r>
                <a:endParaRPr sz="1600" b="1" i="0" u="none" strike="noStrike" cap="none">
                  <a:solidFill>
                    <a:schemeClr val="dk1"/>
                  </a:solidFill>
                  <a:latin typeface="Arial"/>
                  <a:ea typeface="Arial"/>
                  <a:cs typeface="Arial"/>
                  <a:sym typeface="Arial"/>
                </a:endParaRPr>
              </a:p>
            </p:txBody>
          </p:sp>
          <p:sp>
            <p:nvSpPr>
              <p:cNvPr id="41" name="Google Shape;84;p9">
                <a:extLst>
                  <a:ext uri="{FF2B5EF4-FFF2-40B4-BE49-F238E27FC236}">
                    <a16:creationId xmlns:a16="http://schemas.microsoft.com/office/drawing/2014/main" id="{68764028-FB11-CF48-A3C0-C2A0585E2D72}"/>
                  </a:ext>
                </a:extLst>
              </p:cNvPr>
              <p:cNvSpPr/>
              <p:nvPr/>
            </p:nvSpPr>
            <p:spPr>
              <a:xfrm>
                <a:off x="5342743" y="1986799"/>
                <a:ext cx="263400" cy="255000"/>
              </a:xfrm>
              <a:prstGeom prst="ellipse">
                <a:avLst/>
              </a:prstGeom>
              <a:gradFill>
                <a:gsLst>
                  <a:gs pos="0">
                    <a:srgbClr val="DCECD5"/>
                  </a:gs>
                  <a:gs pos="100000">
                    <a:srgbClr val="93BC8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3</a:t>
                </a:r>
                <a:endParaRPr sz="1600" b="1" i="0" u="none" strike="noStrike" cap="none">
                  <a:solidFill>
                    <a:schemeClr val="dk1"/>
                  </a:solidFill>
                  <a:latin typeface="Arial"/>
                  <a:ea typeface="Arial"/>
                  <a:cs typeface="Arial"/>
                  <a:sym typeface="Arial"/>
                </a:endParaRPr>
              </a:p>
            </p:txBody>
          </p:sp>
          <p:sp>
            <p:nvSpPr>
              <p:cNvPr id="42" name="Google Shape;85;p9">
                <a:extLst>
                  <a:ext uri="{FF2B5EF4-FFF2-40B4-BE49-F238E27FC236}">
                    <a16:creationId xmlns:a16="http://schemas.microsoft.com/office/drawing/2014/main" id="{4F73EEEB-4825-3742-A67C-E64A3556F09F}"/>
                  </a:ext>
                </a:extLst>
              </p:cNvPr>
              <p:cNvSpPr/>
              <p:nvPr/>
            </p:nvSpPr>
            <p:spPr>
              <a:xfrm>
                <a:off x="5030156" y="3613399"/>
                <a:ext cx="263400" cy="265869"/>
              </a:xfrm>
              <a:prstGeom prst="ellipse">
                <a:avLst/>
              </a:prstGeom>
              <a:gradFill>
                <a:gsLst>
                  <a:gs pos="0">
                    <a:srgbClr val="DFE9FB"/>
                  </a:gs>
                  <a:gs pos="100000">
                    <a:srgbClr val="6E9BE7"/>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rgbClr val="000000"/>
                  </a:buClr>
                  <a:buSzPts val="1100"/>
                  <a:buFont typeface="Arial"/>
                  <a:buNone/>
                </a:pPr>
                <a:r>
                  <a:rPr lang="en-US" sz="1600" b="1" i="0" u="none" strike="noStrike" cap="none">
                    <a:solidFill>
                      <a:schemeClr val="dk1"/>
                    </a:solidFill>
                    <a:latin typeface="Arial"/>
                    <a:ea typeface="Arial"/>
                    <a:cs typeface="Arial"/>
                    <a:sym typeface="Arial"/>
                  </a:rPr>
                  <a:t>4</a:t>
                </a:r>
                <a:endParaRPr sz="1600" b="1" i="0" u="none" strike="noStrike" cap="none">
                  <a:solidFill>
                    <a:schemeClr val="dk1"/>
                  </a:solidFill>
                  <a:latin typeface="Arial"/>
                  <a:ea typeface="Arial"/>
                  <a:cs typeface="Arial"/>
                  <a:sym typeface="Arial"/>
                </a:endParaRPr>
              </a:p>
            </p:txBody>
          </p:sp>
        </p:grpSp>
        <p:sp>
          <p:nvSpPr>
            <p:cNvPr id="11" name="Google Shape;86;p9">
              <a:extLst>
                <a:ext uri="{FF2B5EF4-FFF2-40B4-BE49-F238E27FC236}">
                  <a16:creationId xmlns:a16="http://schemas.microsoft.com/office/drawing/2014/main" id="{82B96057-E6EF-8649-89D1-2A7A25D4CE72}"/>
                </a:ext>
              </a:extLst>
            </p:cNvPr>
            <p:cNvSpPr/>
            <p:nvPr/>
          </p:nvSpPr>
          <p:spPr>
            <a:xfrm>
              <a:off x="4940262" y="2485476"/>
              <a:ext cx="484500" cy="584700"/>
            </a:xfrm>
            <a:prstGeom prst="verticalScroll">
              <a:avLst>
                <a:gd name="adj" fmla="val 25000"/>
              </a:avLst>
            </a:prstGeom>
            <a:gradFill>
              <a:gsLst>
                <a:gs pos="0">
                  <a:srgbClr val="51AB2A"/>
                </a:gs>
                <a:gs pos="100000">
                  <a:srgbClr val="203E13"/>
                </a:gs>
              </a:gsLst>
              <a:lin ang="5400012" scaled="0"/>
            </a:gradFill>
            <a:ln w="19050" cap="flat" cmpd="sng">
              <a:solidFill>
                <a:srgbClr val="4C1130"/>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12" name="Google Shape;87;p9">
              <a:extLst>
                <a:ext uri="{FF2B5EF4-FFF2-40B4-BE49-F238E27FC236}">
                  <a16:creationId xmlns:a16="http://schemas.microsoft.com/office/drawing/2014/main" id="{E6903FB7-ACC4-0543-936B-9A068C9013B7}"/>
                </a:ext>
              </a:extLst>
            </p:cNvPr>
            <p:cNvSpPr/>
            <p:nvPr/>
          </p:nvSpPr>
          <p:spPr>
            <a:xfrm>
              <a:off x="5092662" y="2714076"/>
              <a:ext cx="484500" cy="584700"/>
            </a:xfrm>
            <a:prstGeom prst="verticalScroll">
              <a:avLst>
                <a:gd name="adj" fmla="val 25000"/>
              </a:avLst>
            </a:prstGeom>
            <a:gradFill>
              <a:gsLst>
                <a:gs pos="0">
                  <a:srgbClr val="DB0000"/>
                </a:gs>
                <a:gs pos="100000">
                  <a:srgbClr val="540303"/>
                </a:gs>
              </a:gsLst>
              <a:lin ang="5400012" scaled="0"/>
            </a:gradFill>
            <a:ln w="19050" cap="flat" cmpd="sng">
              <a:solidFill>
                <a:srgbClr val="4C1130"/>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13" name="Google Shape;88;p9">
              <a:extLst>
                <a:ext uri="{FF2B5EF4-FFF2-40B4-BE49-F238E27FC236}">
                  <a16:creationId xmlns:a16="http://schemas.microsoft.com/office/drawing/2014/main" id="{E6CB8D26-A1B7-BF44-AD31-36C130430D10}"/>
                </a:ext>
              </a:extLst>
            </p:cNvPr>
            <p:cNvSpPr/>
            <p:nvPr/>
          </p:nvSpPr>
          <p:spPr>
            <a:xfrm>
              <a:off x="5245062" y="2942676"/>
              <a:ext cx="484500" cy="584700"/>
            </a:xfrm>
            <a:prstGeom prst="verticalScroll">
              <a:avLst>
                <a:gd name="adj" fmla="val 25000"/>
              </a:avLst>
            </a:prstGeom>
            <a:gradFill>
              <a:gsLst>
                <a:gs pos="0">
                  <a:srgbClr val="DBD4EB"/>
                </a:gs>
                <a:gs pos="100000">
                  <a:srgbClr val="9180BB"/>
                </a:gs>
              </a:gsLst>
              <a:path path="circle">
                <a:fillToRect l="50000" t="50000" r="50000" b="50000"/>
              </a:path>
              <a:tileRect/>
            </a:gradFill>
            <a:ln w="19050" cap="flat" cmpd="sng">
              <a:solidFill>
                <a:srgbClr val="4C1130"/>
              </a:solidFill>
              <a:prstDash val="solid"/>
              <a:round/>
              <a:headEnd type="none" w="sm" len="sm"/>
              <a:tailEnd type="none" w="sm" len="sm"/>
            </a:ln>
            <a:effectLst>
              <a:outerShdw blurRad="57150" dist="47625" dir="5400000" algn="bl" rotWithShape="0">
                <a:srgbClr val="000000">
                  <a:alpha val="49803"/>
                </a:srgbClr>
              </a:outerShdw>
            </a:effectLst>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14" name="Google Shape;89;p9">
              <a:extLst>
                <a:ext uri="{FF2B5EF4-FFF2-40B4-BE49-F238E27FC236}">
                  <a16:creationId xmlns:a16="http://schemas.microsoft.com/office/drawing/2014/main" id="{83F59D60-3375-2943-A7B1-8A4D2AE2A2F5}"/>
                </a:ext>
              </a:extLst>
            </p:cNvPr>
            <p:cNvSpPr/>
            <p:nvPr/>
          </p:nvSpPr>
          <p:spPr>
            <a:xfrm>
              <a:off x="6240237" y="2776558"/>
              <a:ext cx="178843" cy="232527"/>
            </a:xfrm>
            <a:prstGeom prst="ellipse">
              <a:avLst/>
            </a:pr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5" name="Google Shape;90;p9">
              <a:extLst>
                <a:ext uri="{FF2B5EF4-FFF2-40B4-BE49-F238E27FC236}">
                  <a16:creationId xmlns:a16="http://schemas.microsoft.com/office/drawing/2014/main" id="{D77B47DF-1D9A-6146-BA10-69E66A0EBAE1}"/>
                </a:ext>
              </a:extLst>
            </p:cNvPr>
            <p:cNvSpPr/>
            <p:nvPr/>
          </p:nvSpPr>
          <p:spPr>
            <a:xfrm>
              <a:off x="6186051" y="3023625"/>
              <a:ext cx="284815" cy="90922"/>
            </a:xfrm>
            <a:custGeom>
              <a:avLst/>
              <a:gdLst/>
              <a:ahLst/>
              <a:cxnLst/>
              <a:rect l="l" t="t" r="r" b="b"/>
              <a:pathLst>
                <a:path w="120000" h="120000" extrusionOk="0">
                  <a:moveTo>
                    <a:pt x="91510" y="0"/>
                  </a:moveTo>
                  <a:cubicBezTo>
                    <a:pt x="29352" y="0"/>
                    <a:pt x="29352" y="0"/>
                    <a:pt x="29352" y="0"/>
                  </a:cubicBezTo>
                  <a:cubicBezTo>
                    <a:pt x="12949" y="0"/>
                    <a:pt x="0" y="56470"/>
                    <a:pt x="0" y="120000"/>
                  </a:cubicBezTo>
                  <a:cubicBezTo>
                    <a:pt x="0" y="120000"/>
                    <a:pt x="0" y="120000"/>
                    <a:pt x="0" y="120000"/>
                  </a:cubicBezTo>
                  <a:cubicBezTo>
                    <a:pt x="120000" y="120000"/>
                    <a:pt x="120000" y="120000"/>
                    <a:pt x="120000" y="120000"/>
                  </a:cubicBezTo>
                  <a:cubicBezTo>
                    <a:pt x="120000" y="120000"/>
                    <a:pt x="120000" y="120000"/>
                    <a:pt x="120000" y="120000"/>
                  </a:cubicBezTo>
                  <a:cubicBezTo>
                    <a:pt x="120000" y="56470"/>
                    <a:pt x="107050" y="0"/>
                    <a:pt x="91510" y="0"/>
                  </a:cubicBezTo>
                  <a:close/>
                </a:path>
              </a:pathLst>
            </a:cu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6" name="Google Shape;91;p9">
              <a:extLst>
                <a:ext uri="{FF2B5EF4-FFF2-40B4-BE49-F238E27FC236}">
                  <a16:creationId xmlns:a16="http://schemas.microsoft.com/office/drawing/2014/main" id="{CE88CC31-DE0C-A144-AFF4-31196C669374}"/>
                </a:ext>
              </a:extLst>
            </p:cNvPr>
            <p:cNvSpPr/>
            <p:nvPr/>
          </p:nvSpPr>
          <p:spPr>
            <a:xfrm>
              <a:off x="6519992" y="2891964"/>
              <a:ext cx="117165" cy="152663"/>
            </a:xfrm>
            <a:prstGeom prst="ellipse">
              <a:avLst/>
            </a:pr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7" name="Google Shape;92;p9">
              <a:extLst>
                <a:ext uri="{FF2B5EF4-FFF2-40B4-BE49-F238E27FC236}">
                  <a16:creationId xmlns:a16="http://schemas.microsoft.com/office/drawing/2014/main" id="{D0767377-4140-4B40-83C1-D784C2F63816}"/>
                </a:ext>
              </a:extLst>
            </p:cNvPr>
            <p:cNvSpPr/>
            <p:nvPr/>
          </p:nvSpPr>
          <p:spPr>
            <a:xfrm>
              <a:off x="6484708" y="3056134"/>
              <a:ext cx="187654" cy="58669"/>
            </a:xfrm>
            <a:custGeom>
              <a:avLst/>
              <a:gdLst/>
              <a:ahLst/>
              <a:cxnLst/>
              <a:rect l="l" t="t" r="r" b="b"/>
              <a:pathLst>
                <a:path w="120000" h="120000" extrusionOk="0">
                  <a:moveTo>
                    <a:pt x="91304" y="0"/>
                  </a:moveTo>
                  <a:cubicBezTo>
                    <a:pt x="30000" y="0"/>
                    <a:pt x="30000" y="0"/>
                    <a:pt x="30000" y="0"/>
                  </a:cubicBezTo>
                  <a:cubicBezTo>
                    <a:pt x="13043" y="0"/>
                    <a:pt x="0" y="54545"/>
                    <a:pt x="0" y="120000"/>
                  </a:cubicBezTo>
                  <a:cubicBezTo>
                    <a:pt x="0" y="120000"/>
                    <a:pt x="0" y="120000"/>
                    <a:pt x="0" y="120000"/>
                  </a:cubicBezTo>
                  <a:cubicBezTo>
                    <a:pt x="120000" y="120000"/>
                    <a:pt x="120000" y="120000"/>
                    <a:pt x="120000" y="120000"/>
                  </a:cubicBezTo>
                  <a:cubicBezTo>
                    <a:pt x="120000" y="120000"/>
                    <a:pt x="120000" y="120000"/>
                    <a:pt x="120000" y="120000"/>
                  </a:cubicBezTo>
                  <a:cubicBezTo>
                    <a:pt x="120000" y="54545"/>
                    <a:pt x="106956" y="0"/>
                    <a:pt x="91304" y="0"/>
                  </a:cubicBezTo>
                  <a:close/>
                </a:path>
              </a:pathLst>
            </a:cu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8" name="Google Shape;93;p9">
              <a:extLst>
                <a:ext uri="{FF2B5EF4-FFF2-40B4-BE49-F238E27FC236}">
                  <a16:creationId xmlns:a16="http://schemas.microsoft.com/office/drawing/2014/main" id="{DC887A03-AB2F-CE48-9741-AE2A545BB391}"/>
                </a:ext>
              </a:extLst>
            </p:cNvPr>
            <p:cNvSpPr/>
            <p:nvPr/>
          </p:nvSpPr>
          <p:spPr>
            <a:xfrm>
              <a:off x="6020970" y="2891964"/>
              <a:ext cx="118356" cy="152663"/>
            </a:xfrm>
            <a:prstGeom prst="ellipse">
              <a:avLst/>
            </a:pr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9" name="Google Shape;94;p9">
              <a:extLst>
                <a:ext uri="{FF2B5EF4-FFF2-40B4-BE49-F238E27FC236}">
                  <a16:creationId xmlns:a16="http://schemas.microsoft.com/office/drawing/2014/main" id="{E0834B91-D211-2546-820E-0DF14BB7A7EC}"/>
                </a:ext>
              </a:extLst>
            </p:cNvPr>
            <p:cNvSpPr/>
            <p:nvPr/>
          </p:nvSpPr>
          <p:spPr>
            <a:xfrm>
              <a:off x="5986946" y="3056134"/>
              <a:ext cx="185273" cy="58669"/>
            </a:xfrm>
            <a:custGeom>
              <a:avLst/>
              <a:gdLst/>
              <a:ahLst/>
              <a:cxnLst/>
              <a:rect l="l" t="t" r="r" b="b"/>
              <a:pathLst>
                <a:path w="120000" h="120000" extrusionOk="0">
                  <a:moveTo>
                    <a:pt x="29010" y="0"/>
                  </a:moveTo>
                  <a:cubicBezTo>
                    <a:pt x="90989" y="0"/>
                    <a:pt x="90989" y="0"/>
                    <a:pt x="90989" y="0"/>
                  </a:cubicBezTo>
                  <a:cubicBezTo>
                    <a:pt x="106813" y="0"/>
                    <a:pt x="120000" y="54545"/>
                    <a:pt x="120000" y="120000"/>
                  </a:cubicBezTo>
                  <a:cubicBezTo>
                    <a:pt x="120000" y="120000"/>
                    <a:pt x="120000" y="120000"/>
                    <a:pt x="120000" y="120000"/>
                  </a:cubicBezTo>
                  <a:cubicBezTo>
                    <a:pt x="0" y="120000"/>
                    <a:pt x="0" y="120000"/>
                    <a:pt x="0" y="120000"/>
                  </a:cubicBezTo>
                  <a:cubicBezTo>
                    <a:pt x="0" y="120000"/>
                    <a:pt x="0" y="120000"/>
                    <a:pt x="0" y="120000"/>
                  </a:cubicBezTo>
                  <a:cubicBezTo>
                    <a:pt x="0" y="54545"/>
                    <a:pt x="13186" y="0"/>
                    <a:pt x="29010" y="0"/>
                  </a:cubicBezTo>
                  <a:close/>
                </a:path>
              </a:pathLst>
            </a:cu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grpSp>
      <p:sp>
        <p:nvSpPr>
          <p:cNvPr id="48" name="Title 47">
            <a:extLst>
              <a:ext uri="{FF2B5EF4-FFF2-40B4-BE49-F238E27FC236}">
                <a16:creationId xmlns:a16="http://schemas.microsoft.com/office/drawing/2014/main" id="{7F312DB4-AF4A-7746-BEDD-ED75A8B22750}"/>
              </a:ext>
            </a:extLst>
          </p:cNvPr>
          <p:cNvSpPr>
            <a:spLocks noGrp="1"/>
          </p:cNvSpPr>
          <p:nvPr>
            <p:ph type="title"/>
          </p:nvPr>
        </p:nvSpPr>
        <p:spPr/>
        <p:txBody>
          <a:bodyPr/>
          <a:lstStyle/>
          <a:p>
            <a:r>
              <a:rPr lang="en-US" dirty="0"/>
              <a:t>Improve Developer Productivity and Software Sustainability </a:t>
            </a:r>
          </a:p>
        </p:txBody>
      </p:sp>
    </p:spTree>
    <p:extLst>
      <p:ext uri="{BB962C8B-B14F-4D97-AF65-F5344CB8AC3E}">
        <p14:creationId xmlns:p14="http://schemas.microsoft.com/office/powerpoint/2010/main" val="3491029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 of the Session</a:t>
            </a:r>
          </a:p>
        </p:txBody>
      </p:sp>
      <p:sp>
        <p:nvSpPr>
          <p:cNvPr id="3" name="Content Placeholder 2"/>
          <p:cNvSpPr>
            <a:spLocks noGrp="1"/>
          </p:cNvSpPr>
          <p:nvPr>
            <p:ph idx="1"/>
          </p:nvPr>
        </p:nvSpPr>
        <p:spPr>
          <a:xfrm>
            <a:off x="630195" y="1295401"/>
            <a:ext cx="11009870" cy="4525963"/>
          </a:xfrm>
        </p:spPr>
        <p:txBody>
          <a:bodyPr>
            <a:normAutofit/>
          </a:bodyPr>
          <a:lstStyle/>
          <a:p>
            <a:pPr>
              <a:spcBef>
                <a:spcPts val="400"/>
              </a:spcBef>
            </a:pPr>
            <a:r>
              <a:rPr lang="en-US" sz="2800" b="1" dirty="0"/>
              <a:t>Good software practices </a:t>
            </a:r>
            <a:r>
              <a:rPr lang="en-US" sz="2800" dirty="0"/>
              <a:t>are important for scientific productivity, quality, and reliability of computational science</a:t>
            </a:r>
          </a:p>
          <a:p>
            <a:pPr>
              <a:spcBef>
                <a:spcPts val="400"/>
              </a:spcBef>
            </a:pPr>
            <a:r>
              <a:rPr lang="en-US" sz="2800" b="1" dirty="0"/>
              <a:t>Challenges are increasing</a:t>
            </a:r>
            <a:endParaRPr lang="en-US" sz="2800" dirty="0"/>
          </a:p>
          <a:p>
            <a:pPr>
              <a:spcBef>
                <a:spcPts val="400"/>
              </a:spcBef>
            </a:pPr>
            <a:r>
              <a:rPr lang="en-US" sz="2800" dirty="0"/>
              <a:t>Help CSE researchers </a:t>
            </a:r>
            <a:r>
              <a:rPr lang="en-US" sz="2800" b="1" dirty="0"/>
              <a:t>increase effectiveness </a:t>
            </a:r>
            <a:r>
              <a:rPr lang="en-US" sz="2800" dirty="0"/>
              <a:t>as well as leverage and impact</a:t>
            </a:r>
          </a:p>
          <a:p>
            <a:pPr>
              <a:spcBef>
                <a:spcPts val="400"/>
              </a:spcBef>
            </a:pPr>
            <a:r>
              <a:rPr lang="en-US" sz="2800" b="1" dirty="0"/>
              <a:t>Facilitate CSE collaboration via software</a:t>
            </a:r>
            <a:r>
              <a:rPr lang="en-US" sz="2800" dirty="0"/>
              <a:t> in order to advance scientific discoveries</a:t>
            </a:r>
          </a:p>
          <a:p>
            <a:pPr lvl="2"/>
            <a:endParaRPr lang="en-US" sz="2400" dirty="0"/>
          </a:p>
          <a:p>
            <a:pPr marL="457200" lvl="1" indent="0">
              <a:buNone/>
            </a:pPr>
            <a:endParaRPr lang="en-US" sz="2400" b="1" dirty="0">
              <a:solidFill>
                <a:schemeClr val="accent4">
                  <a:lumMod val="75000"/>
                </a:schemeClr>
              </a:solidFill>
            </a:endParaRPr>
          </a:p>
        </p:txBody>
      </p:sp>
      <p:sp>
        <p:nvSpPr>
          <p:cNvPr id="4" name="Rectangle 3">
            <a:extLst>
              <a:ext uri="{FF2B5EF4-FFF2-40B4-BE49-F238E27FC236}">
                <a16:creationId xmlns:a16="http://schemas.microsoft.com/office/drawing/2014/main" id="{2A4250E3-6243-4B4E-82E0-07DBB2A5BEDA}"/>
              </a:ext>
            </a:extLst>
          </p:cNvPr>
          <p:cNvSpPr/>
          <p:nvPr/>
        </p:nvSpPr>
        <p:spPr>
          <a:xfrm>
            <a:off x="837239" y="4315980"/>
            <a:ext cx="6596715" cy="98329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0" indent="0" algn="ctr">
              <a:buNone/>
            </a:pPr>
            <a:r>
              <a:rPr lang="en-US" sz="2400" dirty="0"/>
              <a:t>Your code will live longer than you expect. </a:t>
            </a:r>
          </a:p>
          <a:p>
            <a:pPr marL="0" indent="0" algn="ctr">
              <a:buNone/>
            </a:pPr>
            <a:r>
              <a:rPr lang="en-US" sz="2400" dirty="0"/>
              <a:t>Prepare for this.</a:t>
            </a:r>
          </a:p>
        </p:txBody>
      </p:sp>
      <p:sp>
        <p:nvSpPr>
          <p:cNvPr id="5" name="Rectangle 4">
            <a:extLst>
              <a:ext uri="{FF2B5EF4-FFF2-40B4-BE49-F238E27FC236}">
                <a16:creationId xmlns:a16="http://schemas.microsoft.com/office/drawing/2014/main" id="{777BE81A-E9AC-F340-8E47-33B58B723796}"/>
              </a:ext>
            </a:extLst>
          </p:cNvPr>
          <p:cNvSpPr/>
          <p:nvPr/>
        </p:nvSpPr>
        <p:spPr>
          <a:xfrm>
            <a:off x="837240" y="5424374"/>
            <a:ext cx="6596714" cy="98329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0" indent="0" algn="ctr">
              <a:buNone/>
            </a:pPr>
            <a:r>
              <a:rPr lang="en-US" sz="2400" dirty="0"/>
              <a:t>Your science campaigns have real costs. </a:t>
            </a:r>
          </a:p>
          <a:p>
            <a:pPr marL="0" indent="0" algn="ctr">
              <a:buNone/>
            </a:pPr>
            <a:r>
              <a:rPr lang="en-US" sz="2400" dirty="0"/>
              <a:t>Think of the consequences.</a:t>
            </a:r>
          </a:p>
        </p:txBody>
      </p:sp>
    </p:spTree>
    <p:extLst>
      <p:ext uri="{BB962C8B-B14F-4D97-AF65-F5344CB8AC3E}">
        <p14:creationId xmlns:p14="http://schemas.microsoft.com/office/powerpoint/2010/main" val="602125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52AD8-340F-4E8B-B0C4-7ABAA20B6F6A}"/>
              </a:ext>
            </a:extLst>
          </p:cNvPr>
          <p:cNvSpPr>
            <a:spLocks noGrp="1"/>
          </p:cNvSpPr>
          <p:nvPr>
            <p:ph type="title"/>
          </p:nvPr>
        </p:nvSpPr>
        <p:spPr>
          <a:xfrm>
            <a:off x="145423" y="193978"/>
            <a:ext cx="11372473" cy="914400"/>
          </a:xfrm>
        </p:spPr>
        <p:txBody>
          <a:bodyPr/>
          <a:lstStyle/>
          <a:p>
            <a:r>
              <a:rPr lang="en-US" dirty="0"/>
              <a:t>Agenda</a:t>
            </a:r>
          </a:p>
        </p:txBody>
      </p:sp>
      <p:graphicFrame>
        <p:nvGraphicFramePr>
          <p:cNvPr id="4" name="Content Placeholder 3">
            <a:extLst>
              <a:ext uri="{FF2B5EF4-FFF2-40B4-BE49-F238E27FC236}">
                <a16:creationId xmlns:a16="http://schemas.microsoft.com/office/drawing/2014/main" id="{8434A648-CCB8-4941-B4DA-A4DA8174D1A7}"/>
              </a:ext>
            </a:extLst>
          </p:cNvPr>
          <p:cNvGraphicFramePr>
            <a:graphicFrameLocks noGrp="1"/>
          </p:cNvGraphicFramePr>
          <p:nvPr>
            <p:ph idx="1"/>
          </p:nvPr>
        </p:nvGraphicFramePr>
        <p:xfrm>
          <a:off x="530679" y="604055"/>
          <a:ext cx="11127467" cy="5562600"/>
        </p:xfrm>
        <a:graphic>
          <a:graphicData uri="http://schemas.openxmlformats.org/drawingml/2006/table">
            <a:tbl>
              <a:tblPr firstRow="1" bandRow="1">
                <a:tableStyleId>{5C22544A-7EE6-4342-B048-85BDC9FD1C3A}</a:tableStyleId>
              </a:tblPr>
              <a:tblGrid>
                <a:gridCol w="1856903">
                  <a:extLst>
                    <a:ext uri="{9D8B030D-6E8A-4147-A177-3AD203B41FA5}">
                      <a16:colId xmlns:a16="http://schemas.microsoft.com/office/drawing/2014/main" val="3446576009"/>
                    </a:ext>
                  </a:extLst>
                </a:gridCol>
                <a:gridCol w="927652">
                  <a:extLst>
                    <a:ext uri="{9D8B030D-6E8A-4147-A177-3AD203B41FA5}">
                      <a16:colId xmlns:a16="http://schemas.microsoft.com/office/drawing/2014/main" val="339314737"/>
                    </a:ext>
                  </a:extLst>
                </a:gridCol>
                <a:gridCol w="5502418">
                  <a:extLst>
                    <a:ext uri="{9D8B030D-6E8A-4147-A177-3AD203B41FA5}">
                      <a16:colId xmlns:a16="http://schemas.microsoft.com/office/drawing/2014/main" val="1263998808"/>
                    </a:ext>
                  </a:extLst>
                </a:gridCol>
                <a:gridCol w="2840494">
                  <a:extLst>
                    <a:ext uri="{9D8B030D-6E8A-4147-A177-3AD203B41FA5}">
                      <a16:colId xmlns:a16="http://schemas.microsoft.com/office/drawing/2014/main" val="4097899022"/>
                    </a:ext>
                  </a:extLst>
                </a:gridCol>
              </a:tblGrid>
              <a:tr h="370840">
                <a:tc>
                  <a:txBody>
                    <a:bodyPr/>
                    <a:lstStyle/>
                    <a:p>
                      <a:pPr algn="l">
                        <a:lnSpc>
                          <a:spcPct val="100000"/>
                        </a:lnSpc>
                      </a:pPr>
                      <a:r>
                        <a:rPr lang="en-US" sz="1600" dirty="0"/>
                        <a:t>Time (Central TZ)</a:t>
                      </a:r>
                    </a:p>
                  </a:txBody>
                  <a:tcPr/>
                </a:tc>
                <a:tc>
                  <a:txBody>
                    <a:bodyPr/>
                    <a:lstStyle/>
                    <a:p>
                      <a:pPr>
                        <a:lnSpc>
                          <a:spcPct val="100000"/>
                        </a:lnSpc>
                      </a:pPr>
                      <a:r>
                        <a:rPr lang="en-US" sz="1600" dirty="0"/>
                        <a:t>Module</a:t>
                      </a:r>
                    </a:p>
                  </a:txBody>
                  <a:tcPr/>
                </a:tc>
                <a:tc>
                  <a:txBody>
                    <a:bodyPr/>
                    <a:lstStyle/>
                    <a:p>
                      <a:pPr>
                        <a:lnSpc>
                          <a:spcPct val="100000"/>
                        </a:lnSpc>
                      </a:pPr>
                      <a:r>
                        <a:rPr lang="en-US" sz="1600" dirty="0"/>
                        <a:t>Topic</a:t>
                      </a:r>
                    </a:p>
                  </a:txBody>
                  <a:tcPr/>
                </a:tc>
                <a:tc>
                  <a:txBody>
                    <a:bodyPr/>
                    <a:lstStyle/>
                    <a:p>
                      <a:pPr>
                        <a:lnSpc>
                          <a:spcPct val="100000"/>
                        </a:lnSpc>
                      </a:pPr>
                      <a:r>
                        <a:rPr lang="en-US" sz="1600" dirty="0"/>
                        <a:t>Speaker</a:t>
                      </a:r>
                    </a:p>
                  </a:txBody>
                  <a:tcPr/>
                </a:tc>
                <a:extLst>
                  <a:ext uri="{0D108BD9-81ED-4DB2-BD59-A6C34878D82A}">
                    <a16:rowId xmlns:a16="http://schemas.microsoft.com/office/drawing/2014/main" val="3602420430"/>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9:30am-9:45am</a:t>
                      </a:r>
                      <a:endParaRPr lang="en-US" sz="3600" dirty="0">
                        <a:effectLst/>
                      </a:endParaRPr>
                    </a:p>
                  </a:txBody>
                  <a:tcPr marL="63500" marR="63500" marT="63500" marB="63500"/>
                </a:tc>
                <a:tc>
                  <a:txBody>
                    <a:bodyPr/>
                    <a:lstStyle/>
                    <a:p>
                      <a:pPr>
                        <a:lnSpc>
                          <a:spcPct val="100000"/>
                        </a:lnSpc>
                      </a:pPr>
                      <a:r>
                        <a:rPr lang="en-US" sz="1600" dirty="0"/>
                        <a:t>00</a:t>
                      </a:r>
                    </a:p>
                  </a:txBody>
                  <a:tcPr/>
                </a:tc>
                <a:tc>
                  <a:txBody>
                    <a:bodyPr/>
                    <a:lstStyle/>
                    <a:p>
                      <a:pPr>
                        <a:lnSpc>
                          <a:spcPct val="100000"/>
                        </a:lnSpc>
                      </a:pPr>
                      <a:r>
                        <a:rPr lang="en-US" sz="1600" b="0" i="0" u="none" strike="noStrike" kern="1200" dirty="0">
                          <a:solidFill>
                            <a:schemeClr val="dk1"/>
                          </a:solidFill>
                          <a:effectLst/>
                          <a:latin typeface="+mn-lt"/>
                          <a:ea typeface="+mn-ea"/>
                          <a:cs typeface="+mn-cs"/>
                        </a:rPr>
                        <a:t>Introduction</a:t>
                      </a:r>
                      <a:endParaRPr lang="en-US" sz="1600" dirty="0"/>
                    </a:p>
                  </a:txBody>
                  <a:tcPr/>
                </a:tc>
                <a:tc>
                  <a:txBody>
                    <a:bodyPr/>
                    <a:lstStyle/>
                    <a:p>
                      <a:pPr>
                        <a:lnSpc>
                          <a:spcPct val="100000"/>
                        </a:lnSpc>
                      </a:pPr>
                      <a:r>
                        <a:rPr lang="en-US" sz="1600" dirty="0"/>
                        <a:t>David E. Bernholdt, ORNL</a:t>
                      </a:r>
                    </a:p>
                  </a:txBody>
                  <a:tcPr/>
                </a:tc>
                <a:extLst>
                  <a:ext uri="{0D108BD9-81ED-4DB2-BD59-A6C34878D82A}">
                    <a16:rowId xmlns:a16="http://schemas.microsoft.com/office/drawing/2014/main" val="4236476034"/>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9:45am-10:15am</a:t>
                      </a:r>
                      <a:endParaRPr lang="en-US" sz="3600" dirty="0">
                        <a:effectLst/>
                      </a:endParaRPr>
                    </a:p>
                  </a:txBody>
                  <a:tcPr marL="63500" marR="63500" marT="63500" marB="635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01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kern="1200" dirty="0">
                          <a:solidFill>
                            <a:schemeClr val="dk1"/>
                          </a:solidFill>
                          <a:effectLst/>
                          <a:latin typeface="+mn-lt"/>
                          <a:ea typeface="+mn-ea"/>
                          <a:cs typeface="+mn-cs"/>
                        </a:rPr>
                        <a:t>Overview of Best Practices in HPC </a:t>
                      </a:r>
                      <a:r>
                        <a:rPr lang="en-US" sz="1600" b="0" i="0" u="none" strike="noStrike" kern="1200">
                          <a:solidFill>
                            <a:schemeClr val="dk1"/>
                          </a:solidFill>
                          <a:effectLst/>
                          <a:latin typeface="+mn-lt"/>
                          <a:ea typeface="+mn-ea"/>
                          <a:cs typeface="+mn-cs"/>
                        </a:rPr>
                        <a:t>Software Development</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Katherine M. Riley, ANL</a:t>
                      </a:r>
                    </a:p>
                  </a:txBody>
                  <a:tcPr/>
                </a:tc>
                <a:extLst>
                  <a:ext uri="{0D108BD9-81ED-4DB2-BD59-A6C34878D82A}">
                    <a16:rowId xmlns:a16="http://schemas.microsoft.com/office/drawing/2014/main" val="18592124"/>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10:15am-10:45am</a:t>
                      </a:r>
                      <a:endParaRPr lang="en-US" sz="3600" dirty="0">
                        <a:effectLst/>
                      </a:endParaRPr>
                    </a:p>
                  </a:txBody>
                  <a:tcPr marL="63500" marR="63500" marT="63500" marB="63500"/>
                </a:tc>
                <a:tc>
                  <a:txBody>
                    <a:bodyPr/>
                    <a:lstStyle/>
                    <a:p>
                      <a:pPr>
                        <a:lnSpc>
                          <a:spcPct val="100000"/>
                        </a:lnSpc>
                      </a:pPr>
                      <a:r>
                        <a:rPr lang="en-US" sz="1600" dirty="0"/>
                        <a:t>02</a:t>
                      </a:r>
                    </a:p>
                  </a:txBody>
                  <a:tcPr/>
                </a:tc>
                <a:tc>
                  <a:txBody>
                    <a:bodyPr/>
                    <a:lstStyle/>
                    <a:p>
                      <a:pPr>
                        <a:lnSpc>
                          <a:spcPct val="100000"/>
                        </a:lnSpc>
                      </a:pPr>
                      <a:r>
                        <a:rPr lang="en-US" sz="1600" dirty="0"/>
                        <a:t>Agile Methodologies</a:t>
                      </a:r>
                    </a:p>
                  </a:txBody>
                  <a:tcPr/>
                </a:tc>
                <a:tc>
                  <a:txBody>
                    <a:bodyPr/>
                    <a:lstStyle/>
                    <a:p>
                      <a:pPr>
                        <a:lnSpc>
                          <a:spcPct val="100000"/>
                        </a:lnSpc>
                      </a:pPr>
                      <a:r>
                        <a:rPr lang="en-US" sz="1600" dirty="0"/>
                        <a:t>James M. </a:t>
                      </a:r>
                      <a:r>
                        <a:rPr lang="en-US" sz="1600" dirty="0" err="1"/>
                        <a:t>Willenbring</a:t>
                      </a:r>
                      <a:r>
                        <a:rPr lang="en-US" sz="1600" dirty="0"/>
                        <a:t>, SNL</a:t>
                      </a:r>
                    </a:p>
                  </a:txBody>
                  <a:tcPr/>
                </a:tc>
                <a:extLst>
                  <a:ext uri="{0D108BD9-81ED-4DB2-BD59-A6C34878D82A}">
                    <a16:rowId xmlns:a16="http://schemas.microsoft.com/office/drawing/2014/main" val="3991164013"/>
                  </a:ext>
                </a:extLst>
              </a:tr>
              <a:tr h="370840">
                <a:tc>
                  <a:txBody>
                    <a:bodyPr/>
                    <a:lstStyle/>
                    <a:p>
                      <a:pPr rtl="0" fontAlgn="t">
                        <a:spcBef>
                          <a:spcPts val="0"/>
                        </a:spcBef>
                        <a:spcAft>
                          <a:spcPts val="0"/>
                        </a:spcAft>
                      </a:pPr>
                      <a:r>
                        <a:rPr lang="en-US" sz="1600" dirty="0">
                          <a:effectLst/>
                        </a:rPr>
                        <a:t>10:45am-11:00am</a:t>
                      </a:r>
                    </a:p>
                  </a:txBody>
                  <a:tcPr marL="63500" marR="63500" marT="63500" marB="63500"/>
                </a:tc>
                <a:tc>
                  <a:txBody>
                    <a:bodyPr/>
                    <a:lstStyle/>
                    <a:p>
                      <a:pPr>
                        <a:lnSpc>
                          <a:spcPct val="100000"/>
                        </a:lnSpc>
                      </a:pPr>
                      <a:r>
                        <a:rPr lang="en-US" sz="1600" i="0" dirty="0">
                          <a:solidFill>
                            <a:schemeClr val="tx1"/>
                          </a:solidFill>
                        </a:rPr>
                        <a:t>03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kern="1200" dirty="0">
                          <a:solidFill>
                            <a:schemeClr val="dk1"/>
                          </a:solidFill>
                          <a:effectLst/>
                          <a:latin typeface="+mn-lt"/>
                          <a:ea typeface="+mn-ea"/>
                          <a:cs typeface="+mn-cs"/>
                        </a:rPr>
                        <a:t>Git Workflows</a:t>
                      </a:r>
                      <a:endParaRPr lang="en-US" sz="1600" dirty="0"/>
                    </a:p>
                  </a:txBody>
                  <a:tcPr/>
                </a:tc>
                <a:tc>
                  <a:txBody>
                    <a:bodyPr/>
                    <a:lstStyle/>
                    <a:p>
                      <a:pPr>
                        <a:lnSpc>
                          <a:spcPct val="100000"/>
                        </a:lnSpc>
                      </a:pPr>
                      <a:r>
                        <a:rPr lang="en-US" sz="1600" dirty="0"/>
                        <a:t>James M. </a:t>
                      </a:r>
                      <a:r>
                        <a:rPr lang="en-US" sz="1600" dirty="0" err="1"/>
                        <a:t>Willenbring</a:t>
                      </a:r>
                      <a:r>
                        <a:rPr lang="en-US" sz="1600" dirty="0"/>
                        <a:t>, SNL</a:t>
                      </a:r>
                    </a:p>
                  </a:txBody>
                  <a:tcPr/>
                </a:tc>
                <a:extLst>
                  <a:ext uri="{0D108BD9-81ED-4DB2-BD59-A6C34878D82A}">
                    <a16:rowId xmlns:a16="http://schemas.microsoft.com/office/drawing/2014/main" val="1350023114"/>
                  </a:ext>
                </a:extLst>
              </a:tr>
              <a:tr h="370840">
                <a:tc>
                  <a:txBody>
                    <a:bodyPr/>
                    <a:lstStyle/>
                    <a:p>
                      <a:pPr rtl="0" fontAlgn="t">
                        <a:spcBef>
                          <a:spcPts val="0"/>
                        </a:spcBef>
                        <a:spcAft>
                          <a:spcPts val="0"/>
                        </a:spcAft>
                      </a:pPr>
                      <a:r>
                        <a:rPr lang="en-US" sz="1600" i="1" dirty="0">
                          <a:solidFill>
                            <a:schemeClr val="tx2"/>
                          </a:solidFill>
                          <a:effectLst/>
                        </a:rPr>
                        <a:t>11:00am-11:15am</a:t>
                      </a:r>
                    </a:p>
                  </a:txBody>
                  <a:tcPr marL="63500" marR="63500" marT="63500" marB="63500"/>
                </a:tc>
                <a:tc>
                  <a:txBody>
                    <a:bodyPr/>
                    <a:lstStyle/>
                    <a:p>
                      <a:pPr>
                        <a:lnSpc>
                          <a:spcPct val="100000"/>
                        </a:lnSpc>
                      </a:pPr>
                      <a:endParaRPr lang="en-US" sz="1600" i="1" dirty="0">
                        <a:solidFill>
                          <a:schemeClr val="tx2"/>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1" dirty="0">
                          <a:solidFill>
                            <a:schemeClr val="tx2"/>
                          </a:solidFill>
                        </a:rPr>
                        <a:t>Break (and Q&amp;A with speakers)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i="1" dirty="0">
                        <a:solidFill>
                          <a:schemeClr val="tx2"/>
                        </a:solidFill>
                      </a:endParaRPr>
                    </a:p>
                  </a:txBody>
                  <a:tcPr/>
                </a:tc>
                <a:extLst>
                  <a:ext uri="{0D108BD9-81ED-4DB2-BD59-A6C34878D82A}">
                    <a16:rowId xmlns:a16="http://schemas.microsoft.com/office/drawing/2014/main" val="200552289"/>
                  </a:ext>
                </a:extLst>
              </a:tr>
              <a:tr h="370840">
                <a:tc>
                  <a:txBody>
                    <a:bodyPr/>
                    <a:lstStyle/>
                    <a:p>
                      <a:pPr rtl="0" fontAlgn="t">
                        <a:spcBef>
                          <a:spcPts val="0"/>
                        </a:spcBef>
                        <a:spcAft>
                          <a:spcPts val="0"/>
                        </a:spcAft>
                      </a:pPr>
                      <a:r>
                        <a:rPr lang="en-US" sz="1600" b="0" i="0" u="none" strike="noStrike" dirty="0">
                          <a:solidFill>
                            <a:schemeClr val="tx1"/>
                          </a:solidFill>
                          <a:effectLst/>
                          <a:latin typeface="Arial" panose="020B0604020202020204" pitchFamily="34" charset="0"/>
                        </a:rPr>
                        <a:t>11:15am-12:00pm</a:t>
                      </a:r>
                      <a:endParaRPr lang="en-US" sz="3600" i="0" dirty="0">
                        <a:solidFill>
                          <a:schemeClr val="tx1"/>
                        </a:solidFill>
                        <a:effectLst/>
                      </a:endParaRPr>
                    </a:p>
                  </a:txBody>
                  <a:tcPr marL="63500" marR="63500" marT="63500" marB="63500"/>
                </a:tc>
                <a:tc>
                  <a:txBody>
                    <a:bodyPr/>
                    <a:lstStyle/>
                    <a:p>
                      <a:pPr>
                        <a:lnSpc>
                          <a:spcPct val="100000"/>
                        </a:lnSpc>
                      </a:pPr>
                      <a:r>
                        <a:rPr lang="en-US" sz="1600" i="0" dirty="0">
                          <a:solidFill>
                            <a:schemeClr val="tx1"/>
                          </a:solidFill>
                        </a:rPr>
                        <a:t>04</a:t>
                      </a:r>
                    </a:p>
                  </a:txBody>
                  <a:tcPr/>
                </a:tc>
                <a:tc>
                  <a:txBody>
                    <a:bodyPr/>
                    <a:lstStyle/>
                    <a:p>
                      <a:pPr>
                        <a:lnSpc>
                          <a:spcPct val="100000"/>
                        </a:lnSpc>
                      </a:pPr>
                      <a:r>
                        <a:rPr lang="en-US" sz="1600" b="0" i="0" u="none" strike="noStrike" kern="1200" dirty="0">
                          <a:solidFill>
                            <a:schemeClr val="tx1"/>
                          </a:solidFill>
                          <a:effectLst/>
                          <a:latin typeface="+mn-lt"/>
                          <a:ea typeface="+mn-ea"/>
                          <a:cs typeface="+mn-cs"/>
                        </a:rPr>
                        <a:t>Software Design</a:t>
                      </a:r>
                      <a:endParaRPr lang="en-US" sz="1600" i="0" dirty="0">
                        <a:solidFill>
                          <a:schemeClr val="tx1"/>
                        </a:solidFill>
                      </a:endParaRPr>
                    </a:p>
                  </a:txBody>
                  <a:tcPr/>
                </a:tc>
                <a:tc>
                  <a:txBody>
                    <a:bodyPr/>
                    <a:lstStyle/>
                    <a:p>
                      <a:pPr>
                        <a:lnSpc>
                          <a:spcPct val="100000"/>
                        </a:lnSpc>
                      </a:pPr>
                      <a:r>
                        <a:rPr lang="en-US" sz="1600" i="0" dirty="0">
                          <a:solidFill>
                            <a:schemeClr val="tx1"/>
                          </a:solidFill>
                        </a:rPr>
                        <a:t>Anshu Dubey, ANL</a:t>
                      </a:r>
                    </a:p>
                  </a:txBody>
                  <a:tcPr/>
                </a:tc>
                <a:extLst>
                  <a:ext uri="{0D108BD9-81ED-4DB2-BD59-A6C34878D82A}">
                    <a16:rowId xmlns:a16="http://schemas.microsoft.com/office/drawing/2014/main" val="1922613886"/>
                  </a:ext>
                </a:extLst>
              </a:tr>
              <a:tr h="370840">
                <a:tc>
                  <a:txBody>
                    <a:bodyPr/>
                    <a:lstStyle/>
                    <a:p>
                      <a:pPr rtl="0" fontAlgn="t">
                        <a:spcBef>
                          <a:spcPts val="0"/>
                        </a:spcBef>
                        <a:spcAft>
                          <a:spcPts val="0"/>
                        </a:spcAft>
                      </a:pPr>
                      <a:r>
                        <a:rPr lang="en-US" sz="1600" i="0" dirty="0">
                          <a:solidFill>
                            <a:schemeClr val="tx1"/>
                          </a:solidFill>
                          <a:effectLst/>
                        </a:rPr>
                        <a:t>12:00pm-12:45pm</a:t>
                      </a:r>
                    </a:p>
                  </a:txBody>
                  <a:tcPr marL="63500" marR="63500" marT="63500" marB="63500"/>
                </a:tc>
                <a:tc>
                  <a:txBody>
                    <a:bodyPr/>
                    <a:lstStyle/>
                    <a:p>
                      <a:pPr>
                        <a:lnSpc>
                          <a:spcPct val="100000"/>
                        </a:lnSpc>
                      </a:pPr>
                      <a:r>
                        <a:rPr lang="en-US" sz="1600" i="0" dirty="0">
                          <a:solidFill>
                            <a:schemeClr val="tx1"/>
                          </a:solidFill>
                        </a:rPr>
                        <a:t>05</a:t>
                      </a:r>
                    </a:p>
                  </a:txBody>
                  <a:tcPr/>
                </a:tc>
                <a:tc>
                  <a:txBody>
                    <a:bodyPr/>
                    <a:lstStyle/>
                    <a:p>
                      <a:pPr>
                        <a:lnSpc>
                          <a:spcPct val="100000"/>
                        </a:lnSpc>
                      </a:pPr>
                      <a:r>
                        <a:rPr lang="en-US" sz="1600" i="0" dirty="0">
                          <a:solidFill>
                            <a:schemeClr val="tx1"/>
                          </a:solidFill>
                        </a:rPr>
                        <a:t>Software Testing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solidFill>
                            <a:schemeClr val="tx1"/>
                          </a:solidFill>
                        </a:rPr>
                        <a:t>Anshu Dubey, ANL</a:t>
                      </a:r>
                    </a:p>
                  </a:txBody>
                  <a:tcPr/>
                </a:tc>
                <a:extLst>
                  <a:ext uri="{0D108BD9-81ED-4DB2-BD59-A6C34878D82A}">
                    <a16:rowId xmlns:a16="http://schemas.microsoft.com/office/drawing/2014/main" val="3073672808"/>
                  </a:ext>
                </a:extLst>
              </a:tr>
              <a:tr h="370840">
                <a:tc>
                  <a:txBody>
                    <a:bodyPr/>
                    <a:lstStyle/>
                    <a:p>
                      <a:pPr rtl="0" fontAlgn="t">
                        <a:spcBef>
                          <a:spcPts val="0"/>
                        </a:spcBef>
                        <a:spcAft>
                          <a:spcPts val="0"/>
                        </a:spcAft>
                      </a:pPr>
                      <a:r>
                        <a:rPr lang="en-US" sz="1600" b="0" i="1" u="none" strike="noStrike" dirty="0">
                          <a:solidFill>
                            <a:schemeClr val="tx2"/>
                          </a:solidFill>
                          <a:effectLst/>
                          <a:latin typeface="Arial" panose="020B0604020202020204" pitchFamily="34" charset="0"/>
                        </a:rPr>
                        <a:t>12:45pm-1:45pm</a:t>
                      </a:r>
                      <a:endParaRPr lang="en-US" sz="3600" i="1" dirty="0">
                        <a:solidFill>
                          <a:schemeClr val="tx2"/>
                        </a:solidFill>
                        <a:effectLst/>
                      </a:endParaRPr>
                    </a:p>
                  </a:txBody>
                  <a:tcPr marL="63500" marR="63500" marT="63500" marB="63500"/>
                </a:tc>
                <a:tc>
                  <a:txBody>
                    <a:bodyPr/>
                    <a:lstStyle/>
                    <a:p>
                      <a:pPr>
                        <a:lnSpc>
                          <a:spcPct val="100000"/>
                        </a:lnSpc>
                      </a:pPr>
                      <a:endParaRPr lang="en-US" sz="1600" i="1" dirty="0">
                        <a:solidFill>
                          <a:schemeClr val="tx2"/>
                        </a:solidFill>
                      </a:endParaRPr>
                    </a:p>
                  </a:txBody>
                  <a:tcPr/>
                </a:tc>
                <a:tc>
                  <a:txBody>
                    <a:bodyPr/>
                    <a:lstStyle/>
                    <a:p>
                      <a:pPr>
                        <a:lnSpc>
                          <a:spcPct val="100000"/>
                        </a:lnSpc>
                      </a:pPr>
                      <a:r>
                        <a:rPr lang="en-US" sz="1600" i="1" dirty="0">
                          <a:solidFill>
                            <a:schemeClr val="tx2"/>
                          </a:solidFill>
                        </a:rPr>
                        <a:t>Lunch (and Q&amp;A with speakers)</a:t>
                      </a:r>
                    </a:p>
                  </a:txBody>
                  <a:tcPr/>
                </a:tc>
                <a:tc>
                  <a:txBody>
                    <a:bodyPr/>
                    <a:lstStyle/>
                    <a:p>
                      <a:pPr>
                        <a:lnSpc>
                          <a:spcPct val="100000"/>
                        </a:lnSpc>
                      </a:pPr>
                      <a:endParaRPr lang="en-US" sz="1600" i="1" dirty="0">
                        <a:solidFill>
                          <a:schemeClr val="tx2"/>
                        </a:solidFill>
                      </a:endParaRPr>
                    </a:p>
                  </a:txBody>
                  <a:tcPr/>
                </a:tc>
                <a:extLst>
                  <a:ext uri="{0D108BD9-81ED-4DB2-BD59-A6C34878D82A}">
                    <a16:rowId xmlns:a16="http://schemas.microsoft.com/office/drawing/2014/main" val="4193880066"/>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1:45pm-2:00pm</a:t>
                      </a:r>
                      <a:endParaRPr lang="en-US" sz="3600" dirty="0">
                        <a:effectLst/>
                      </a:endParaRPr>
                    </a:p>
                  </a:txBody>
                  <a:tcPr marL="63500" marR="63500" marT="63500" marB="63500"/>
                </a:tc>
                <a:tc>
                  <a:txBody>
                    <a:bodyPr/>
                    <a:lstStyle/>
                    <a:p>
                      <a:pPr>
                        <a:lnSpc>
                          <a:spcPct val="100000"/>
                        </a:lnSpc>
                      </a:pPr>
                      <a:r>
                        <a:rPr lang="en-US" sz="1600" i="0" dirty="0"/>
                        <a:t>06</a:t>
                      </a:r>
                    </a:p>
                  </a:txBody>
                  <a:tcPr/>
                </a:tc>
                <a:tc>
                  <a:txBody>
                    <a:bodyPr/>
                    <a:lstStyle/>
                    <a:p>
                      <a:pPr>
                        <a:lnSpc>
                          <a:spcPct val="100000"/>
                        </a:lnSpc>
                      </a:pPr>
                      <a:r>
                        <a:rPr lang="en-US" sz="1600" i="0" dirty="0"/>
                        <a:t>Agile Methodologies Redux</a:t>
                      </a:r>
                    </a:p>
                  </a:txBody>
                  <a:tcPr/>
                </a:tc>
                <a:tc>
                  <a:txBody>
                    <a:bodyPr/>
                    <a:lstStyle/>
                    <a:p>
                      <a:pPr>
                        <a:lnSpc>
                          <a:spcPct val="100000"/>
                        </a:lnSpc>
                      </a:pPr>
                      <a:r>
                        <a:rPr lang="en-US" sz="1600" dirty="0"/>
                        <a:t>James M. </a:t>
                      </a:r>
                      <a:r>
                        <a:rPr lang="en-US" sz="1600" dirty="0" err="1"/>
                        <a:t>Willenbing</a:t>
                      </a:r>
                      <a:r>
                        <a:rPr lang="en-US" sz="1600" dirty="0"/>
                        <a:t>, SNL</a:t>
                      </a:r>
                    </a:p>
                  </a:txBody>
                  <a:tcPr/>
                </a:tc>
                <a:extLst>
                  <a:ext uri="{0D108BD9-81ED-4DB2-BD59-A6C34878D82A}">
                    <a16:rowId xmlns:a16="http://schemas.microsoft.com/office/drawing/2014/main" val="2444169840"/>
                  </a:ext>
                </a:extLst>
              </a:tr>
              <a:tr h="370840">
                <a:tc>
                  <a:txBody>
                    <a:bodyPr/>
                    <a:lstStyle/>
                    <a:p>
                      <a:pPr rtl="0" fontAlgn="t">
                        <a:spcBef>
                          <a:spcPts val="0"/>
                        </a:spcBef>
                        <a:spcAft>
                          <a:spcPts val="0"/>
                        </a:spcAft>
                      </a:pPr>
                      <a:r>
                        <a:rPr lang="en-US" sz="1600" dirty="0">
                          <a:effectLst/>
                        </a:rPr>
                        <a:t>2:00pm-3:00pm</a:t>
                      </a:r>
                    </a:p>
                  </a:txBody>
                  <a:tcPr marL="63500" marR="63500" marT="63500" marB="63500"/>
                </a:tc>
                <a:tc>
                  <a:txBody>
                    <a:bodyPr/>
                    <a:lstStyle/>
                    <a:p>
                      <a:pPr>
                        <a:lnSpc>
                          <a:spcPct val="100000"/>
                        </a:lnSpc>
                      </a:pPr>
                      <a:r>
                        <a:rPr lang="en-US" sz="1600" i="0" dirty="0"/>
                        <a:t>07</a:t>
                      </a:r>
                    </a:p>
                  </a:txBody>
                  <a:tcPr/>
                </a:tc>
                <a:tc>
                  <a:txBody>
                    <a:bodyPr/>
                    <a:lstStyle/>
                    <a:p>
                      <a:pPr>
                        <a:lnSpc>
                          <a:spcPct val="100000"/>
                        </a:lnSpc>
                      </a:pPr>
                      <a:r>
                        <a:rPr lang="en-US" sz="1600" i="0" dirty="0"/>
                        <a:t>Refactoring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solidFill>
                            <a:schemeClr val="tx1"/>
                          </a:solidFill>
                        </a:rPr>
                        <a:t>Anshu Dubey, ANL</a:t>
                      </a:r>
                    </a:p>
                  </a:txBody>
                  <a:tcPr/>
                </a:tc>
                <a:extLst>
                  <a:ext uri="{0D108BD9-81ED-4DB2-BD59-A6C34878D82A}">
                    <a16:rowId xmlns:a16="http://schemas.microsoft.com/office/drawing/2014/main" val="387858574"/>
                  </a:ext>
                </a:extLst>
              </a:tr>
              <a:tr h="370840">
                <a:tc>
                  <a:txBody>
                    <a:bodyPr/>
                    <a:lstStyle/>
                    <a:p>
                      <a:pPr rtl="0" fontAlgn="t">
                        <a:spcBef>
                          <a:spcPts val="0"/>
                        </a:spcBef>
                        <a:spcAft>
                          <a:spcPts val="0"/>
                        </a:spcAft>
                      </a:pPr>
                      <a:r>
                        <a:rPr lang="en-US" sz="1600" i="1" dirty="0">
                          <a:solidFill>
                            <a:schemeClr val="tx2"/>
                          </a:solidFill>
                          <a:effectLst/>
                        </a:rPr>
                        <a:t>3:00pm-3:15pm</a:t>
                      </a:r>
                    </a:p>
                  </a:txBody>
                  <a:tcPr marL="63500" marR="63500" marT="63500" marB="63500"/>
                </a:tc>
                <a:tc>
                  <a:txBody>
                    <a:bodyPr/>
                    <a:lstStyle/>
                    <a:p>
                      <a:pPr>
                        <a:lnSpc>
                          <a:spcPct val="100000"/>
                        </a:lnSpc>
                      </a:pPr>
                      <a:endParaRPr lang="en-US" sz="1600" i="1" dirty="0">
                        <a:solidFill>
                          <a:schemeClr val="tx2"/>
                        </a:solidFill>
                      </a:endParaRPr>
                    </a:p>
                  </a:txBody>
                  <a:tcPr/>
                </a:tc>
                <a:tc>
                  <a:txBody>
                    <a:bodyPr/>
                    <a:lstStyle/>
                    <a:p>
                      <a:pPr>
                        <a:lnSpc>
                          <a:spcPct val="100000"/>
                        </a:lnSpc>
                      </a:pPr>
                      <a:r>
                        <a:rPr lang="en-US" sz="1600" i="1" dirty="0">
                          <a:solidFill>
                            <a:schemeClr val="tx2"/>
                          </a:solidFill>
                        </a:rPr>
                        <a:t>Break (and Q&amp;A with speakers)</a:t>
                      </a:r>
                    </a:p>
                  </a:txBody>
                  <a:tcPr/>
                </a:tc>
                <a:tc>
                  <a:txBody>
                    <a:bodyPr/>
                    <a:lstStyle/>
                    <a:p>
                      <a:pPr>
                        <a:lnSpc>
                          <a:spcPct val="100000"/>
                        </a:lnSpc>
                      </a:pPr>
                      <a:endParaRPr lang="en-US" sz="1600" i="1" dirty="0">
                        <a:solidFill>
                          <a:schemeClr val="tx2"/>
                        </a:solidFill>
                      </a:endParaRPr>
                    </a:p>
                  </a:txBody>
                  <a:tcPr/>
                </a:tc>
                <a:extLst>
                  <a:ext uri="{0D108BD9-81ED-4DB2-BD59-A6C34878D82A}">
                    <a16:rowId xmlns:a16="http://schemas.microsoft.com/office/drawing/2014/main" val="2072727661"/>
                  </a:ext>
                </a:extLst>
              </a:tr>
              <a:tr h="370840">
                <a:tc>
                  <a:txBody>
                    <a:bodyPr/>
                    <a:lstStyle/>
                    <a:p>
                      <a:pPr rtl="0" fontAlgn="t">
                        <a:spcBef>
                          <a:spcPts val="0"/>
                        </a:spcBef>
                        <a:spcAft>
                          <a:spcPts val="0"/>
                        </a:spcAft>
                      </a:pPr>
                      <a:r>
                        <a:rPr lang="en-US" sz="1600" dirty="0">
                          <a:effectLst/>
                        </a:rPr>
                        <a:t>3:15pm-3:45pm</a:t>
                      </a:r>
                    </a:p>
                  </a:txBody>
                  <a:tcPr marL="63500" marR="63500" marT="63500" marB="63500"/>
                </a:tc>
                <a:tc>
                  <a:txBody>
                    <a:bodyPr/>
                    <a:lstStyle/>
                    <a:p>
                      <a:pPr>
                        <a:lnSpc>
                          <a:spcPct val="100000"/>
                        </a:lnSpc>
                      </a:pPr>
                      <a:r>
                        <a:rPr lang="en-US" sz="1600" i="0" dirty="0"/>
                        <a:t>08</a:t>
                      </a:r>
                    </a:p>
                  </a:txBody>
                  <a:tcPr/>
                </a:tc>
                <a:tc>
                  <a:txBody>
                    <a:bodyPr/>
                    <a:lstStyle/>
                    <a:p>
                      <a:pPr>
                        <a:lnSpc>
                          <a:spcPct val="100000"/>
                        </a:lnSpc>
                      </a:pPr>
                      <a:r>
                        <a:rPr lang="en-US" sz="1600" i="0" dirty="0"/>
                        <a:t>Continuous Integration</a:t>
                      </a:r>
                    </a:p>
                  </a:txBody>
                  <a:tcPr/>
                </a:tc>
                <a:tc>
                  <a:txBody>
                    <a:bodyPr/>
                    <a:lstStyle/>
                    <a:p>
                      <a:pPr>
                        <a:lnSpc>
                          <a:spcPct val="100000"/>
                        </a:lnSpc>
                      </a:pPr>
                      <a:r>
                        <a:rPr lang="en-US" sz="1600" dirty="0"/>
                        <a:t>Mark C. Miller, LLNL</a:t>
                      </a:r>
                    </a:p>
                  </a:txBody>
                  <a:tcPr/>
                </a:tc>
                <a:extLst>
                  <a:ext uri="{0D108BD9-81ED-4DB2-BD59-A6C34878D82A}">
                    <a16:rowId xmlns:a16="http://schemas.microsoft.com/office/drawing/2014/main" val="2446830301"/>
                  </a:ext>
                </a:extLst>
              </a:tr>
              <a:tr h="370840">
                <a:tc>
                  <a:txBody>
                    <a:bodyPr/>
                    <a:lstStyle/>
                    <a:p>
                      <a:pPr rtl="0" fontAlgn="t">
                        <a:spcBef>
                          <a:spcPts val="0"/>
                        </a:spcBef>
                        <a:spcAft>
                          <a:spcPts val="0"/>
                        </a:spcAft>
                      </a:pPr>
                      <a:r>
                        <a:rPr lang="en-US" sz="1600" dirty="0">
                          <a:effectLst/>
                        </a:rPr>
                        <a:t>3:45pm-4:30pm</a:t>
                      </a:r>
                    </a:p>
                  </a:txBody>
                  <a:tcPr marL="63500" marR="63500" marT="63500" marB="63500"/>
                </a:tc>
                <a:tc>
                  <a:txBody>
                    <a:bodyPr/>
                    <a:lstStyle/>
                    <a:p>
                      <a:pPr>
                        <a:lnSpc>
                          <a:spcPct val="100000"/>
                        </a:lnSpc>
                      </a:pPr>
                      <a:r>
                        <a:rPr lang="en-US" sz="1600" i="0" dirty="0"/>
                        <a:t>09</a:t>
                      </a:r>
                    </a:p>
                  </a:txBody>
                  <a:tcPr/>
                </a:tc>
                <a:tc>
                  <a:txBody>
                    <a:bodyPr/>
                    <a:lstStyle/>
                    <a:p>
                      <a:pPr>
                        <a:lnSpc>
                          <a:spcPct val="100000"/>
                        </a:lnSpc>
                      </a:pPr>
                      <a:r>
                        <a:rPr lang="en-US" sz="1600" i="0" dirty="0"/>
                        <a:t>Reproducibility</a:t>
                      </a:r>
                    </a:p>
                  </a:txBody>
                  <a:tcPr/>
                </a:tc>
                <a:tc>
                  <a:txBody>
                    <a:bodyPr/>
                    <a:lstStyle/>
                    <a:p>
                      <a:pPr>
                        <a:lnSpc>
                          <a:spcPct val="100000"/>
                        </a:lnSpc>
                      </a:pPr>
                      <a:r>
                        <a:rPr lang="en-US" sz="1600" dirty="0"/>
                        <a:t>David E. Bernholdt, ORNL</a:t>
                      </a:r>
                    </a:p>
                  </a:txBody>
                  <a:tcPr/>
                </a:tc>
                <a:extLst>
                  <a:ext uri="{0D108BD9-81ED-4DB2-BD59-A6C34878D82A}">
                    <a16:rowId xmlns:a16="http://schemas.microsoft.com/office/drawing/2014/main" val="1746784610"/>
                  </a:ext>
                </a:extLst>
              </a:tr>
              <a:tr h="370840">
                <a:tc>
                  <a:txBody>
                    <a:bodyPr/>
                    <a:lstStyle/>
                    <a:p>
                      <a:pPr rtl="0" fontAlgn="t">
                        <a:spcBef>
                          <a:spcPts val="0"/>
                        </a:spcBef>
                        <a:spcAft>
                          <a:spcPts val="0"/>
                        </a:spcAft>
                      </a:pPr>
                      <a:r>
                        <a:rPr lang="en-US" sz="1600" dirty="0">
                          <a:effectLst/>
                        </a:rPr>
                        <a:t>4:30pm-4:45pm</a:t>
                      </a:r>
                    </a:p>
                  </a:txBody>
                  <a:tcPr marL="63500" marR="63500" marT="63500" marB="63500"/>
                </a:tc>
                <a:tc>
                  <a:txBody>
                    <a:bodyPr/>
                    <a:lstStyle/>
                    <a:p>
                      <a:pPr>
                        <a:lnSpc>
                          <a:spcPct val="100000"/>
                        </a:lnSpc>
                      </a:pPr>
                      <a:r>
                        <a:rPr lang="en-US" sz="1600" i="0" dirty="0"/>
                        <a:t>10</a:t>
                      </a:r>
                    </a:p>
                  </a:txBody>
                  <a:tcPr/>
                </a:tc>
                <a:tc>
                  <a:txBody>
                    <a:bodyPr/>
                    <a:lstStyle/>
                    <a:p>
                      <a:pPr>
                        <a:lnSpc>
                          <a:spcPct val="100000"/>
                        </a:lnSpc>
                      </a:pPr>
                      <a:r>
                        <a:rPr lang="en-US" sz="1600" i="0" dirty="0"/>
                        <a:t>Summary</a:t>
                      </a:r>
                    </a:p>
                  </a:txBody>
                  <a:tcPr/>
                </a:tc>
                <a:tc>
                  <a:txBody>
                    <a:bodyPr/>
                    <a:lstStyle/>
                    <a:p>
                      <a:pPr>
                        <a:lnSpc>
                          <a:spcPct val="100000"/>
                        </a:lnSpc>
                      </a:pPr>
                      <a:r>
                        <a:rPr lang="en-US" sz="1600" dirty="0"/>
                        <a:t>David E. Bernholdt, ORNL</a:t>
                      </a:r>
                    </a:p>
                  </a:txBody>
                  <a:tcPr/>
                </a:tc>
                <a:extLst>
                  <a:ext uri="{0D108BD9-81ED-4DB2-BD59-A6C34878D82A}">
                    <a16:rowId xmlns:a16="http://schemas.microsoft.com/office/drawing/2014/main" val="127038030"/>
                  </a:ext>
                </a:extLst>
              </a:tr>
            </a:tbl>
          </a:graphicData>
        </a:graphic>
      </p:graphicFrame>
    </p:spTree>
    <p:extLst>
      <p:ext uri="{BB962C8B-B14F-4D97-AF65-F5344CB8AC3E}">
        <p14:creationId xmlns:p14="http://schemas.microsoft.com/office/powerpoint/2010/main" val="4523541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Heroic Programming</a:t>
            </a:r>
          </a:p>
        </p:txBody>
      </p:sp>
      <p:sp>
        <p:nvSpPr>
          <p:cNvPr id="3" name="Content Placeholder 2"/>
          <p:cNvSpPr>
            <a:spLocks noGrp="1"/>
          </p:cNvSpPr>
          <p:nvPr>
            <p:ph idx="1"/>
          </p:nvPr>
        </p:nvSpPr>
        <p:spPr>
          <a:xfrm>
            <a:off x="1075039" y="984421"/>
            <a:ext cx="10070756" cy="4525963"/>
          </a:xfrm>
        </p:spPr>
        <p:txBody>
          <a:bodyPr>
            <a:noAutofit/>
          </a:bodyPr>
          <a:lstStyle/>
          <a:p>
            <a:pPr marL="0" indent="0" algn="ctr">
              <a:buNone/>
            </a:pPr>
            <a:endParaRPr lang="en-US" sz="2800" dirty="0"/>
          </a:p>
          <a:p>
            <a:pPr marL="0" indent="0">
              <a:buNone/>
            </a:pPr>
            <a:r>
              <a:rPr lang="en-US" dirty="0"/>
              <a:t>Usually a pejorative term, is used to describe the expenditure of huge amounts of (coding) effort by talented people to overcome shortcomings in process, project management, scheduling, architecture or any other shortfalls in the execution of a software development project in order to complete it. Heroic Programming is often the only course of action left when poor planning, insufficient funds, and impractical schedules leave a project stranded and unlikely to complete successfully.</a:t>
            </a:r>
          </a:p>
          <a:p>
            <a:pPr marL="0" indent="0">
              <a:buNone/>
            </a:pPr>
            <a:r>
              <a:rPr lang="en-US" dirty="0"/>
              <a:t>From </a:t>
            </a:r>
            <a:r>
              <a:rPr lang="en-US" dirty="0">
                <a:hlinkClick r:id="rId3"/>
              </a:rPr>
              <a:t>http://c2.com/cgi/wiki?HeroicProgramming</a:t>
            </a:r>
            <a:endParaRPr lang="en-US" dirty="0"/>
          </a:p>
          <a:p>
            <a:pPr marL="0" indent="0">
              <a:buNone/>
            </a:pPr>
            <a:endParaRPr lang="en-US" sz="1800" dirty="0"/>
          </a:p>
          <a:p>
            <a:pPr marL="0" indent="0" algn="ctr">
              <a:buNone/>
            </a:pPr>
            <a:r>
              <a:rPr lang="en-US" sz="2800" b="1" dirty="0">
                <a:solidFill>
                  <a:schemeClr val="accent4">
                    <a:lumMod val="75000"/>
                  </a:schemeClr>
                </a:solidFill>
              </a:rPr>
              <a:t>Science teams often resemble heroic programming</a:t>
            </a:r>
          </a:p>
          <a:p>
            <a:pPr marL="0" indent="0" algn="ctr">
              <a:buNone/>
            </a:pPr>
            <a:r>
              <a:rPr lang="en-US" sz="2800" dirty="0">
                <a:solidFill>
                  <a:schemeClr val="accent4">
                    <a:lumMod val="75000"/>
                  </a:schemeClr>
                </a:solidFill>
              </a:rPr>
              <a:t>Many do not see anything wrong with that approach</a:t>
            </a:r>
          </a:p>
        </p:txBody>
      </p:sp>
    </p:spTree>
    <p:extLst>
      <p:ext uri="{BB962C8B-B14F-4D97-AF65-F5344CB8AC3E}">
        <p14:creationId xmlns:p14="http://schemas.microsoft.com/office/powerpoint/2010/main" val="1688452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wrong with heroic programming</a:t>
            </a:r>
          </a:p>
        </p:txBody>
      </p:sp>
      <p:sp>
        <p:nvSpPr>
          <p:cNvPr id="3" name="Content Placeholder 2"/>
          <p:cNvSpPr>
            <a:spLocks noGrp="1"/>
          </p:cNvSpPr>
          <p:nvPr>
            <p:ph idx="1"/>
          </p:nvPr>
        </p:nvSpPr>
        <p:spPr>
          <a:xfrm>
            <a:off x="809839" y="1017864"/>
            <a:ext cx="10200974" cy="4757352"/>
          </a:xfrm>
        </p:spPr>
        <p:txBody>
          <a:bodyPr>
            <a:noAutofit/>
          </a:bodyPr>
          <a:lstStyle/>
          <a:p>
            <a:pPr marL="0" indent="0">
              <a:buNone/>
            </a:pPr>
            <a:r>
              <a:rPr lang="en-US" dirty="0"/>
              <a:t>Scientific results that could be obtained with heroic programming have run their course, because:</a:t>
            </a:r>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457200" lvl="1" indent="0">
              <a:buNone/>
            </a:pPr>
            <a:endParaRPr lang="en-US" dirty="0"/>
          </a:p>
          <a:p>
            <a:pPr marL="0" indent="0">
              <a:buNone/>
            </a:pPr>
            <a:endParaRPr lang="en-US" dirty="0"/>
          </a:p>
          <a:p>
            <a:pPr marL="0" indent="0">
              <a:buNone/>
            </a:pPr>
            <a:r>
              <a:rPr lang="en-US" dirty="0"/>
              <a:t>It is not possible for a single person to take on all these roles</a:t>
            </a:r>
          </a:p>
        </p:txBody>
      </p:sp>
      <p:sp>
        <p:nvSpPr>
          <p:cNvPr id="17" name="TextBox 16"/>
          <p:cNvSpPr txBox="1"/>
          <p:nvPr/>
        </p:nvSpPr>
        <p:spPr>
          <a:xfrm>
            <a:off x="9229714" y="3140180"/>
            <a:ext cx="2895600" cy="830997"/>
          </a:xfrm>
          <a:prstGeom prst="rect">
            <a:avLst/>
          </a:prstGeom>
          <a:noFill/>
        </p:spPr>
        <p:txBody>
          <a:bodyPr wrap="square" rtlCol="0">
            <a:spAutoFit/>
          </a:bodyPr>
          <a:lstStyle/>
          <a:p>
            <a:r>
              <a:rPr lang="en-US" sz="2400" dirty="0"/>
              <a:t>Different roles </a:t>
            </a:r>
          </a:p>
          <a:p>
            <a:r>
              <a:rPr lang="en-US" sz="2400" dirty="0"/>
              <a:t>and responsibilities</a:t>
            </a:r>
          </a:p>
        </p:txBody>
      </p:sp>
      <p:grpSp>
        <p:nvGrpSpPr>
          <p:cNvPr id="4" name="Group 3">
            <a:extLst>
              <a:ext uri="{FF2B5EF4-FFF2-40B4-BE49-F238E27FC236}">
                <a16:creationId xmlns:a16="http://schemas.microsoft.com/office/drawing/2014/main" id="{A704F3F0-B7DA-E64F-AF95-0F9BE7D5D440}"/>
              </a:ext>
            </a:extLst>
          </p:cNvPr>
          <p:cNvGrpSpPr/>
          <p:nvPr/>
        </p:nvGrpSpPr>
        <p:grpSpPr>
          <a:xfrm>
            <a:off x="365760" y="1790833"/>
            <a:ext cx="8913183" cy="3783968"/>
            <a:chOff x="365760" y="1790833"/>
            <a:chExt cx="8913183" cy="3783968"/>
          </a:xfrm>
        </p:grpSpPr>
        <p:sp>
          <p:nvSpPr>
            <p:cNvPr id="6" name="Rounded Rectangle 5"/>
            <p:cNvSpPr/>
            <p:nvPr/>
          </p:nvSpPr>
          <p:spPr>
            <a:xfrm>
              <a:off x="3032760" y="1790833"/>
              <a:ext cx="2286000" cy="990600"/>
            </a:xfrm>
            <a:prstGeom prst="roundRect">
              <a:avLst/>
            </a:prstGeom>
            <a:solidFill>
              <a:schemeClr val="accent2">
                <a:lumMod val="60000"/>
                <a:lumOff val="4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solidFill>
                    <a:schemeClr val="accent2">
                      <a:lumMod val="50000"/>
                    </a:schemeClr>
                  </a:solidFill>
                </a:rPr>
                <a:t>Better scientific understanding</a:t>
              </a:r>
            </a:p>
          </p:txBody>
        </p:sp>
        <p:sp>
          <p:nvSpPr>
            <p:cNvPr id="16" name="Right Brace 15"/>
            <p:cNvSpPr/>
            <p:nvPr/>
          </p:nvSpPr>
          <p:spPr>
            <a:xfrm>
              <a:off x="8593143" y="2171833"/>
              <a:ext cx="685800" cy="2819400"/>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34" name="Group 33"/>
            <p:cNvGrpSpPr/>
            <p:nvPr/>
          </p:nvGrpSpPr>
          <p:grpSpPr>
            <a:xfrm>
              <a:off x="5318760" y="2324233"/>
              <a:ext cx="1371600" cy="2667000"/>
              <a:chOff x="3733800" y="2667000"/>
              <a:chExt cx="1371600" cy="2667000"/>
            </a:xfrm>
          </p:grpSpPr>
          <p:grpSp>
            <p:nvGrpSpPr>
              <p:cNvPr id="15" name="Group 14"/>
              <p:cNvGrpSpPr/>
              <p:nvPr/>
            </p:nvGrpSpPr>
            <p:grpSpPr>
              <a:xfrm>
                <a:off x="4419600" y="2667000"/>
                <a:ext cx="685800" cy="2667000"/>
                <a:chOff x="6324600" y="2590800"/>
                <a:chExt cx="685800" cy="2667000"/>
              </a:xfrm>
            </p:grpSpPr>
            <p:sp>
              <p:nvSpPr>
                <p:cNvPr id="11" name="Oval 10"/>
                <p:cNvSpPr/>
                <p:nvPr/>
              </p:nvSpPr>
              <p:spPr>
                <a:xfrm>
                  <a:off x="6324600" y="2590800"/>
                  <a:ext cx="685800" cy="609600"/>
                </a:xfrm>
                <a:prstGeom prst="ellipse">
                  <a:avLst/>
                </a:prstGeom>
                <a:solidFill>
                  <a:schemeClr val="accent2">
                    <a:lumMod val="75000"/>
                  </a:schemeClr>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6324600" y="3276600"/>
                  <a:ext cx="685800" cy="609600"/>
                </a:xfrm>
                <a:prstGeom prst="ellipse">
                  <a:avLst/>
                </a:prstGeom>
                <a:solidFill>
                  <a:schemeClr val="accent4">
                    <a:lumMod val="40000"/>
                    <a:lumOff val="60000"/>
                  </a:schemeClr>
                </a:solidFill>
                <a:ln>
                  <a:solidFill>
                    <a:schemeClr val="accent4">
                      <a:lumMod val="40000"/>
                      <a:lumOff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6324600" y="3962400"/>
                  <a:ext cx="685800" cy="609600"/>
                </a:xfrm>
                <a:prstGeom prst="ellipse">
                  <a:avLst/>
                </a:prstGeom>
                <a:solidFill>
                  <a:schemeClr val="bg2">
                    <a:lumMod val="50000"/>
                  </a:schemeClr>
                </a:solidFill>
                <a:ln>
                  <a:solidFill>
                    <a:schemeClr val="bg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6324600" y="4648200"/>
                  <a:ext cx="685800" cy="609600"/>
                </a:xfrm>
                <a:prstGeom prst="ellipse">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9" name="Straight Arrow Connector 18"/>
              <p:cNvCxnSpPr>
                <a:endCxn id="11" idx="2"/>
              </p:cNvCxnSpPr>
              <p:nvPr/>
            </p:nvCxnSpPr>
            <p:spPr>
              <a:xfrm flipV="1">
                <a:off x="3733800" y="2971800"/>
                <a:ext cx="685800" cy="10668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10" idx="3"/>
                <a:endCxn id="14" idx="2"/>
              </p:cNvCxnSpPr>
              <p:nvPr/>
            </p:nvCxnSpPr>
            <p:spPr>
              <a:xfrm>
                <a:off x="3733800" y="4000500"/>
                <a:ext cx="685800" cy="10287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a:stCxn id="10" idx="3"/>
                <a:endCxn id="12" idx="2"/>
              </p:cNvCxnSpPr>
              <p:nvPr/>
            </p:nvCxnSpPr>
            <p:spPr>
              <a:xfrm flipV="1">
                <a:off x="3733800" y="3657600"/>
                <a:ext cx="685800" cy="3429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stCxn id="10" idx="3"/>
                <a:endCxn id="13" idx="2"/>
              </p:cNvCxnSpPr>
              <p:nvPr/>
            </p:nvCxnSpPr>
            <p:spPr>
              <a:xfrm>
                <a:off x="3733800" y="4000500"/>
                <a:ext cx="685800" cy="3429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grpSp>
          <p:nvGrpSpPr>
            <p:cNvPr id="29" name="Group 28"/>
            <p:cNvGrpSpPr/>
            <p:nvPr/>
          </p:nvGrpSpPr>
          <p:grpSpPr>
            <a:xfrm>
              <a:off x="3032760" y="2781433"/>
              <a:ext cx="2286000" cy="1371600"/>
              <a:chOff x="1447800" y="3124200"/>
              <a:chExt cx="2286000" cy="1371600"/>
            </a:xfrm>
          </p:grpSpPr>
          <p:sp>
            <p:nvSpPr>
              <p:cNvPr id="10" name="Rounded Rectangle 9"/>
              <p:cNvSpPr/>
              <p:nvPr/>
            </p:nvSpPr>
            <p:spPr>
              <a:xfrm>
                <a:off x="1447800" y="3505200"/>
                <a:ext cx="2286000" cy="990600"/>
              </a:xfrm>
              <a:prstGeom prst="roundRect">
                <a:avLst/>
              </a:prstGeom>
              <a:solidFill>
                <a:schemeClr val="accent6">
                  <a:lumMod val="60000"/>
                  <a:lumOff val="40000"/>
                </a:schemeClr>
              </a:solidFill>
              <a:ln>
                <a:solidFill>
                  <a:schemeClr val="accent6">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solidFill>
                      <a:schemeClr val="accent6">
                        <a:lumMod val="50000"/>
                      </a:schemeClr>
                    </a:solidFill>
                  </a:rPr>
                  <a:t>More complex software</a:t>
                </a:r>
              </a:p>
            </p:txBody>
          </p:sp>
          <p:sp>
            <p:nvSpPr>
              <p:cNvPr id="27" name="Down Arrow 26"/>
              <p:cNvSpPr/>
              <p:nvPr/>
            </p:nvSpPr>
            <p:spPr>
              <a:xfrm>
                <a:off x="2438400" y="3124200"/>
                <a:ext cx="381000" cy="381000"/>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5" name="Group 34"/>
            <p:cNvGrpSpPr/>
            <p:nvPr/>
          </p:nvGrpSpPr>
          <p:grpSpPr>
            <a:xfrm>
              <a:off x="6766560" y="2400433"/>
              <a:ext cx="2040512" cy="2595265"/>
              <a:chOff x="5181600" y="2743200"/>
              <a:chExt cx="2040512" cy="2595265"/>
            </a:xfrm>
          </p:grpSpPr>
          <p:sp>
            <p:nvSpPr>
              <p:cNvPr id="30" name="TextBox 29"/>
              <p:cNvSpPr txBox="1"/>
              <p:nvPr/>
            </p:nvSpPr>
            <p:spPr>
              <a:xfrm>
                <a:off x="5181600" y="2743200"/>
                <a:ext cx="1828800" cy="461665"/>
              </a:xfrm>
              <a:prstGeom prst="rect">
                <a:avLst/>
              </a:prstGeom>
              <a:noFill/>
            </p:spPr>
            <p:txBody>
              <a:bodyPr wrap="square" rtlCol="0">
                <a:spAutoFit/>
              </a:bodyPr>
              <a:lstStyle/>
              <a:p>
                <a:r>
                  <a:rPr lang="en-US" sz="2400" dirty="0"/>
                  <a:t>Math model </a:t>
                </a:r>
              </a:p>
            </p:txBody>
          </p:sp>
          <p:sp>
            <p:nvSpPr>
              <p:cNvPr id="31" name="TextBox 30"/>
              <p:cNvSpPr txBox="1"/>
              <p:nvPr/>
            </p:nvSpPr>
            <p:spPr>
              <a:xfrm>
                <a:off x="5181600" y="3429000"/>
                <a:ext cx="1828800" cy="461665"/>
              </a:xfrm>
              <a:prstGeom prst="rect">
                <a:avLst/>
              </a:prstGeom>
              <a:noFill/>
            </p:spPr>
            <p:txBody>
              <a:bodyPr wrap="square" rtlCol="0">
                <a:spAutoFit/>
              </a:bodyPr>
              <a:lstStyle/>
              <a:p>
                <a:r>
                  <a:rPr lang="en-US" sz="2400" dirty="0" err="1"/>
                  <a:t>Numerics</a:t>
                </a:r>
                <a:endParaRPr lang="en-US" sz="2400" dirty="0"/>
              </a:p>
            </p:txBody>
          </p:sp>
          <p:sp>
            <p:nvSpPr>
              <p:cNvPr id="32" name="TextBox 31"/>
              <p:cNvSpPr txBox="1"/>
              <p:nvPr/>
            </p:nvSpPr>
            <p:spPr>
              <a:xfrm>
                <a:off x="5183277" y="4111943"/>
                <a:ext cx="1828800" cy="461665"/>
              </a:xfrm>
              <a:prstGeom prst="rect">
                <a:avLst/>
              </a:prstGeom>
              <a:noFill/>
            </p:spPr>
            <p:txBody>
              <a:bodyPr wrap="square" rtlCol="0">
                <a:spAutoFit/>
              </a:bodyPr>
              <a:lstStyle/>
              <a:p>
                <a:r>
                  <a:rPr lang="en-US" sz="2400" dirty="0"/>
                  <a:t>Verification</a:t>
                </a:r>
              </a:p>
            </p:txBody>
          </p:sp>
          <p:sp>
            <p:nvSpPr>
              <p:cNvPr id="33" name="TextBox 32"/>
              <p:cNvSpPr txBox="1"/>
              <p:nvPr/>
            </p:nvSpPr>
            <p:spPr>
              <a:xfrm>
                <a:off x="5181600" y="4876800"/>
                <a:ext cx="2040512" cy="461665"/>
              </a:xfrm>
              <a:prstGeom prst="rect">
                <a:avLst/>
              </a:prstGeom>
              <a:noFill/>
            </p:spPr>
            <p:txBody>
              <a:bodyPr wrap="square" rtlCol="0">
                <a:spAutoFit/>
              </a:bodyPr>
              <a:lstStyle/>
              <a:p>
                <a:r>
                  <a:rPr lang="en-US" sz="2400" dirty="0"/>
                  <a:t>Performance</a:t>
                </a:r>
              </a:p>
            </p:txBody>
          </p:sp>
        </p:grpSp>
        <p:sp>
          <p:nvSpPr>
            <p:cNvPr id="26" name="Rounded Rectangle 25">
              <a:extLst>
                <a:ext uri="{FF2B5EF4-FFF2-40B4-BE49-F238E27FC236}">
                  <a16:creationId xmlns:a16="http://schemas.microsoft.com/office/drawing/2014/main" id="{61EC3D23-7637-A04D-91A9-42FB2EB5B390}"/>
                </a:ext>
              </a:extLst>
            </p:cNvPr>
            <p:cNvSpPr/>
            <p:nvPr/>
          </p:nvSpPr>
          <p:spPr>
            <a:xfrm>
              <a:off x="365760" y="3162433"/>
              <a:ext cx="2286000" cy="990600"/>
            </a:xfrm>
            <a:prstGeom prst="roundRect">
              <a:avLst/>
            </a:prstGeom>
            <a:solidFill>
              <a:schemeClr val="accent2">
                <a:lumMod val="60000"/>
                <a:lumOff val="4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solidFill>
                    <a:schemeClr val="accent2">
                      <a:lumMod val="50000"/>
                    </a:schemeClr>
                  </a:solidFill>
                </a:rPr>
                <a:t>More Complex Computers</a:t>
              </a:r>
            </a:p>
          </p:txBody>
        </p:sp>
        <p:sp>
          <p:nvSpPr>
            <p:cNvPr id="38" name="Down Arrow 37">
              <a:extLst>
                <a:ext uri="{FF2B5EF4-FFF2-40B4-BE49-F238E27FC236}">
                  <a16:creationId xmlns:a16="http://schemas.microsoft.com/office/drawing/2014/main" id="{37A85C47-04BA-A747-9AA7-FBC205E3EC25}"/>
                </a:ext>
              </a:extLst>
            </p:cNvPr>
            <p:cNvSpPr/>
            <p:nvPr/>
          </p:nvSpPr>
          <p:spPr>
            <a:xfrm rot="16200000">
              <a:off x="2680180" y="3453013"/>
              <a:ext cx="381000" cy="381000"/>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ounded Rectangle 27">
              <a:extLst>
                <a:ext uri="{FF2B5EF4-FFF2-40B4-BE49-F238E27FC236}">
                  <a16:creationId xmlns:a16="http://schemas.microsoft.com/office/drawing/2014/main" id="{4A4AA92B-591E-EE45-AA43-DB3324356F26}"/>
                </a:ext>
              </a:extLst>
            </p:cNvPr>
            <p:cNvSpPr/>
            <p:nvPr/>
          </p:nvSpPr>
          <p:spPr>
            <a:xfrm>
              <a:off x="3070860" y="4584201"/>
              <a:ext cx="2286000" cy="990600"/>
            </a:xfrm>
            <a:prstGeom prst="roundRect">
              <a:avLst/>
            </a:prstGeom>
            <a:solidFill>
              <a:schemeClr val="accent2">
                <a:lumMod val="60000"/>
                <a:lumOff val="40000"/>
              </a:schemeClr>
            </a:soli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dirty="0">
                  <a:solidFill>
                    <a:schemeClr val="accent2">
                      <a:lumMod val="50000"/>
                    </a:schemeClr>
                  </a:solidFill>
                </a:rPr>
                <a:t>Emerging New Approaches to Science</a:t>
              </a:r>
            </a:p>
          </p:txBody>
        </p:sp>
        <p:sp>
          <p:nvSpPr>
            <p:cNvPr id="36" name="Down Arrow 35">
              <a:extLst>
                <a:ext uri="{FF2B5EF4-FFF2-40B4-BE49-F238E27FC236}">
                  <a16:creationId xmlns:a16="http://schemas.microsoft.com/office/drawing/2014/main" id="{B53F94ED-06AE-9A48-8CB9-A574CE5B6D81}"/>
                </a:ext>
              </a:extLst>
            </p:cNvPr>
            <p:cNvSpPr/>
            <p:nvPr/>
          </p:nvSpPr>
          <p:spPr>
            <a:xfrm rot="10800000">
              <a:off x="3981718" y="4172083"/>
              <a:ext cx="381000" cy="381000"/>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36112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 Extreme-Scale science</a:t>
            </a:r>
          </a:p>
        </p:txBody>
      </p:sp>
      <p:sp>
        <p:nvSpPr>
          <p:cNvPr id="3" name="Content Placeholder 2"/>
          <p:cNvSpPr>
            <a:spLocks noGrp="1"/>
          </p:cNvSpPr>
          <p:nvPr>
            <p:ph idx="1"/>
          </p:nvPr>
        </p:nvSpPr>
        <p:spPr>
          <a:xfrm>
            <a:off x="365759" y="1018572"/>
            <a:ext cx="11174199" cy="5197033"/>
          </a:xfrm>
        </p:spPr>
        <p:txBody>
          <a:bodyPr>
            <a:normAutofit/>
          </a:bodyPr>
          <a:lstStyle/>
          <a:p>
            <a:r>
              <a:rPr lang="en-US" sz="2800" dirty="0"/>
              <a:t>Codes aiming for higher fidelity modeling and new modeling</a:t>
            </a:r>
          </a:p>
          <a:p>
            <a:pPr lvl="1"/>
            <a:r>
              <a:rPr lang="en-US" sz="2400" dirty="0"/>
              <a:t>More complex codes, simulations and analysis</a:t>
            </a:r>
          </a:p>
          <a:p>
            <a:pPr lvl="1"/>
            <a:r>
              <a:rPr lang="en-US" sz="2400" dirty="0"/>
              <a:t>More moving parts that need to interoperate</a:t>
            </a:r>
          </a:p>
          <a:p>
            <a:pPr lvl="1"/>
            <a:r>
              <a:rPr lang="en-US" sz="2400" dirty="0"/>
              <a:t>Variety of expertise needed – the only tractable development model is through </a:t>
            </a:r>
            <a:r>
              <a:rPr lang="en-US" sz="2400" b="1" dirty="0"/>
              <a:t>separation of concerns</a:t>
            </a:r>
          </a:p>
          <a:p>
            <a:pPr lvl="1"/>
            <a:r>
              <a:rPr lang="en-US" sz="2400" b="1" dirty="0">
                <a:solidFill>
                  <a:schemeClr val="accent4">
                    <a:lumMod val="75000"/>
                  </a:schemeClr>
                </a:solidFill>
              </a:rPr>
              <a:t>It is more difficult to work on the same software in different roles without a software engineering process</a:t>
            </a:r>
          </a:p>
          <a:p>
            <a:r>
              <a:rPr lang="en-US" sz="2800" b="1" dirty="0">
                <a:solidFill>
                  <a:schemeClr val="accent4">
                    <a:lumMod val="75000"/>
                  </a:schemeClr>
                </a:solidFill>
              </a:rPr>
              <a:t>Complexity of workflows and of computational approaches</a:t>
            </a:r>
            <a:endParaRPr lang="en-US" sz="2800" dirty="0"/>
          </a:p>
          <a:p>
            <a:r>
              <a:rPr lang="en-US" sz="2800" dirty="0"/>
              <a:t>Onset of higher platform heterogeneity</a:t>
            </a:r>
          </a:p>
          <a:p>
            <a:pPr lvl="1"/>
            <a:r>
              <a:rPr lang="en-US" sz="2400" dirty="0"/>
              <a:t>Requirements are unfolding, not known </a:t>
            </a:r>
            <a:r>
              <a:rPr lang="en-US" sz="2400" i="1" dirty="0"/>
              <a:t>a priori </a:t>
            </a:r>
          </a:p>
          <a:p>
            <a:pPr lvl="1"/>
            <a:r>
              <a:rPr lang="en-US" sz="2400" b="1" dirty="0">
                <a:solidFill>
                  <a:schemeClr val="accent4">
                    <a:lumMod val="75000"/>
                  </a:schemeClr>
                </a:solidFill>
              </a:rPr>
              <a:t>The only safeguard is investing in flexible design and robust software engineering process</a:t>
            </a:r>
          </a:p>
        </p:txBody>
      </p:sp>
    </p:spTree>
    <p:extLst>
      <p:ext uri="{BB962C8B-B14F-4D97-AF65-F5344CB8AC3E}">
        <p14:creationId xmlns:p14="http://schemas.microsoft.com/office/powerpoint/2010/main" val="4125413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 Extreme-Scale science</a:t>
            </a:r>
          </a:p>
        </p:txBody>
      </p:sp>
      <p:sp>
        <p:nvSpPr>
          <p:cNvPr id="3" name="Content Placeholder 2"/>
          <p:cNvSpPr>
            <a:spLocks noGrp="1"/>
          </p:cNvSpPr>
          <p:nvPr>
            <p:ph idx="1"/>
          </p:nvPr>
        </p:nvSpPr>
        <p:spPr>
          <a:xfrm>
            <a:off x="365759" y="1018572"/>
            <a:ext cx="11174199" cy="5197033"/>
          </a:xfrm>
        </p:spPr>
        <p:txBody>
          <a:bodyPr>
            <a:normAutofit/>
          </a:bodyPr>
          <a:lstStyle/>
          <a:p>
            <a:r>
              <a:rPr lang="en-US" sz="2800" dirty="0"/>
              <a:t>Codes aiming for higher fidelity modeling</a:t>
            </a:r>
          </a:p>
          <a:p>
            <a:pPr lvl="1"/>
            <a:r>
              <a:rPr lang="en-US" sz="2400" dirty="0"/>
              <a:t>More complex codes, simulations and analysis</a:t>
            </a:r>
          </a:p>
          <a:p>
            <a:pPr lvl="1"/>
            <a:r>
              <a:rPr lang="en-US" sz="2400" dirty="0"/>
              <a:t>More moving parts that need to interoperate</a:t>
            </a:r>
          </a:p>
          <a:p>
            <a:pPr lvl="1"/>
            <a:r>
              <a:rPr lang="en-US" sz="2400" dirty="0"/>
              <a:t>Variety of expertise needed – the only tractable development model is through </a:t>
            </a:r>
            <a:r>
              <a:rPr lang="en-US" sz="2400" b="1" dirty="0"/>
              <a:t>separation of concerns</a:t>
            </a:r>
          </a:p>
          <a:p>
            <a:pPr lvl="1"/>
            <a:r>
              <a:rPr lang="en-US" sz="2400" b="1" dirty="0">
                <a:solidFill>
                  <a:schemeClr val="accent4">
                    <a:lumMod val="75000"/>
                  </a:schemeClr>
                </a:solidFill>
              </a:rPr>
              <a:t>It is more difficult to work on the same software in different roles without a software engineering process</a:t>
            </a:r>
          </a:p>
          <a:p>
            <a:r>
              <a:rPr lang="en-US" sz="2800" b="1" dirty="0">
                <a:solidFill>
                  <a:schemeClr val="accent4">
                    <a:lumMod val="75000"/>
                  </a:schemeClr>
                </a:solidFill>
              </a:rPr>
              <a:t>Complexity of workflows and of computational approaches</a:t>
            </a:r>
            <a:endParaRPr lang="en-US" sz="2800" dirty="0"/>
          </a:p>
          <a:p>
            <a:r>
              <a:rPr lang="en-US" sz="2800" dirty="0"/>
              <a:t>Onset of higher platform heterogeneity</a:t>
            </a:r>
          </a:p>
          <a:p>
            <a:pPr lvl="1"/>
            <a:r>
              <a:rPr lang="en-US" sz="2400" dirty="0"/>
              <a:t>Requirements are unfolding, not known </a:t>
            </a:r>
            <a:r>
              <a:rPr lang="en-US" sz="2400" i="1" dirty="0"/>
              <a:t>a priori </a:t>
            </a:r>
          </a:p>
          <a:p>
            <a:pPr lvl="1"/>
            <a:r>
              <a:rPr lang="en-US" sz="2400" b="1" dirty="0">
                <a:solidFill>
                  <a:schemeClr val="accent4">
                    <a:lumMod val="75000"/>
                  </a:schemeClr>
                </a:solidFill>
              </a:rPr>
              <a:t>The only safeguard is investing in flexible design and robust software engineering process</a:t>
            </a:r>
          </a:p>
        </p:txBody>
      </p:sp>
      <p:sp>
        <p:nvSpPr>
          <p:cNvPr id="4" name="Rectangle 3">
            <a:extLst>
              <a:ext uri="{FF2B5EF4-FFF2-40B4-BE49-F238E27FC236}">
                <a16:creationId xmlns:a16="http://schemas.microsoft.com/office/drawing/2014/main" id="{5002D1FB-A2E2-4D44-8E82-258B44C776BB}"/>
              </a:ext>
            </a:extLst>
          </p:cNvPr>
          <p:cNvSpPr/>
          <p:nvPr/>
        </p:nvSpPr>
        <p:spPr>
          <a:xfrm>
            <a:off x="5717754" y="3617088"/>
            <a:ext cx="5822203" cy="127440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sz="2800" dirty="0">
                <a:solidFill>
                  <a:schemeClr val="bg1"/>
                </a:solidFill>
              </a:rPr>
              <a:t>Computers change fast</a:t>
            </a:r>
          </a:p>
        </p:txBody>
      </p:sp>
    </p:spTree>
    <p:extLst>
      <p:ext uri="{BB962C8B-B14F-4D97-AF65-F5344CB8AC3E}">
        <p14:creationId xmlns:p14="http://schemas.microsoft.com/office/powerpoint/2010/main" val="42637031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Technical Debt</a:t>
            </a:r>
          </a:p>
        </p:txBody>
      </p:sp>
      <p:sp>
        <p:nvSpPr>
          <p:cNvPr id="3" name="Content Placeholder 2"/>
          <p:cNvSpPr>
            <a:spLocks noGrp="1"/>
          </p:cNvSpPr>
          <p:nvPr>
            <p:ph idx="1"/>
          </p:nvPr>
        </p:nvSpPr>
        <p:spPr>
          <a:xfrm>
            <a:off x="606107" y="2405192"/>
            <a:ext cx="10891777" cy="3810000"/>
          </a:xfrm>
        </p:spPr>
        <p:txBody>
          <a:bodyPr>
            <a:normAutofit/>
          </a:bodyPr>
          <a:lstStyle/>
          <a:p>
            <a:pPr marL="0" indent="0">
              <a:buNone/>
            </a:pPr>
            <a:r>
              <a:rPr lang="en-US" sz="2800" dirty="0"/>
              <a:t>Accretion leads to unmanageable software</a:t>
            </a:r>
          </a:p>
          <a:p>
            <a:r>
              <a:rPr lang="en-US" sz="2800" dirty="0"/>
              <a:t>Increases cost of maintenance</a:t>
            </a:r>
          </a:p>
          <a:p>
            <a:r>
              <a:rPr lang="en-US" sz="2800" dirty="0"/>
              <a:t>Parts of software may become unusable over time</a:t>
            </a:r>
          </a:p>
          <a:p>
            <a:r>
              <a:rPr lang="en-US" sz="2800" dirty="0"/>
              <a:t>Inadequately verified software produces questionable results</a:t>
            </a:r>
          </a:p>
          <a:p>
            <a:r>
              <a:rPr lang="en-US" sz="2800" dirty="0"/>
              <a:t>Increases ramp-on time for new developers</a:t>
            </a:r>
          </a:p>
          <a:p>
            <a:r>
              <a:rPr lang="en-US" sz="2800" dirty="0"/>
              <a:t>Reduces software and science productivity due to technical debt</a:t>
            </a:r>
          </a:p>
          <a:p>
            <a:endParaRPr lang="en-US" sz="2800" dirty="0"/>
          </a:p>
          <a:p>
            <a:endParaRPr lang="en-US" sz="2800" dirty="0"/>
          </a:p>
          <a:p>
            <a:pPr marL="0" indent="0">
              <a:buNone/>
            </a:pPr>
            <a:endParaRPr lang="en-US" sz="2800" dirty="0"/>
          </a:p>
        </p:txBody>
      </p:sp>
      <p:sp>
        <p:nvSpPr>
          <p:cNvPr id="5" name="Rectangle 4">
            <a:extLst>
              <a:ext uri="{FF2B5EF4-FFF2-40B4-BE49-F238E27FC236}">
                <a16:creationId xmlns:a16="http://schemas.microsoft.com/office/drawing/2014/main" id="{F0E18123-7666-CE4A-86E2-5D1BC3E667EC}"/>
              </a:ext>
            </a:extLst>
          </p:cNvPr>
          <p:cNvSpPr/>
          <p:nvPr/>
        </p:nvSpPr>
        <p:spPr>
          <a:xfrm>
            <a:off x="280679" y="973780"/>
            <a:ext cx="11685135" cy="1317727"/>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r>
              <a:rPr lang="en-US" sz="2800" b="1" dirty="0">
                <a:solidFill>
                  <a:schemeClr val="bg1"/>
                </a:solidFill>
              </a:rPr>
              <a:t>Consequence of Choices</a:t>
            </a:r>
            <a:endParaRPr lang="en-US" sz="2400" dirty="0">
              <a:solidFill>
                <a:schemeClr val="bg1"/>
              </a:solidFill>
            </a:endParaRPr>
          </a:p>
          <a:p>
            <a:pPr algn="ctr"/>
            <a:r>
              <a:rPr lang="en-US" sz="2400" dirty="0">
                <a:solidFill>
                  <a:schemeClr val="bg1"/>
                </a:solidFill>
              </a:rPr>
              <a:t>Quick and dirty collects interest which means more effort required to add features</a:t>
            </a:r>
          </a:p>
          <a:p>
            <a:pPr algn="ctr"/>
            <a:r>
              <a:rPr lang="en-US" sz="2400" dirty="0">
                <a:solidFill>
                  <a:schemeClr val="bg1"/>
                </a:solidFill>
              </a:rPr>
              <a:t>Thoughtful solutions that are limited in applicability </a:t>
            </a:r>
          </a:p>
        </p:txBody>
      </p:sp>
    </p:spTree>
    <p:extLst>
      <p:ext uri="{BB962C8B-B14F-4D97-AF65-F5344CB8AC3E}">
        <p14:creationId xmlns:p14="http://schemas.microsoft.com/office/powerpoint/2010/main" val="1566308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365760" y="862719"/>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Mark C. Miller, Katherine M. Riley, and James M. </a:t>
            </a:r>
            <a:r>
              <a:rPr lang="en-US" sz="1600" b="1" dirty="0" err="1"/>
              <a:t>Willenbring</a:t>
            </a:r>
            <a:r>
              <a:rPr lang="en-US" sz="1600" b="1" dirty="0"/>
              <a:t>, Software Productivity Track, in Argonne Training Program for Extreme Scale Computing (ATPESC), August 2020, online. DOI: </a:t>
            </a:r>
            <a:r>
              <a:rPr lang="en-US" sz="1600" b="1" dirty="0">
                <a:hlinkClick r:id="rId4"/>
              </a:rPr>
              <a:t>10.6084/m9.figshare.12719834</a:t>
            </a:r>
            <a:endParaRPr lang="en-US" sz="1600" b="1" dirty="0"/>
          </a:p>
          <a:p>
            <a:pPr>
              <a:spcBef>
                <a:spcPts val="400"/>
              </a:spcBef>
            </a:pPr>
            <a:r>
              <a:rPr lang="en-US" sz="1600" dirty="0"/>
              <a:t>Individual modules may be cited as </a:t>
            </a:r>
            <a:r>
              <a:rPr lang="en-US" sz="1600" i="1" dirty="0"/>
              <a:t>Speaker, Module Title</a:t>
            </a:r>
            <a:r>
              <a:rPr lang="en-US" sz="1600" dirty="0"/>
              <a:t>, in Software Productivity Track…</a:t>
            </a:r>
          </a:p>
          <a:p>
            <a:pPr marL="0" indent="0">
              <a:spcBef>
                <a:spcPts val="800"/>
              </a:spcBef>
              <a:buNone/>
            </a:pPr>
            <a:r>
              <a:rPr lang="en-US" sz="2000" b="1" dirty="0"/>
              <a:t>Acknowledgements</a:t>
            </a:r>
          </a:p>
          <a:p>
            <a:pPr>
              <a:spcBef>
                <a:spcPts val="400"/>
              </a:spcBef>
            </a:pPr>
            <a:r>
              <a:rPr lang="en-US" sz="1600" dirty="0"/>
              <a:t>Additional contributors include: Patricia Grubel, Rinku Gupta, Mike </a:t>
            </a:r>
            <a:r>
              <a:rPr lang="en-US" sz="1600" dirty="0" err="1"/>
              <a:t>Heroux</a:t>
            </a:r>
            <a:r>
              <a:rPr lang="en-US" sz="1600" dirty="0"/>
              <a:t>, Alicia </a:t>
            </a:r>
            <a:r>
              <a:rPr lang="en-US" sz="1600" dirty="0" err="1"/>
              <a:t>Klinvex</a:t>
            </a:r>
            <a:r>
              <a:rPr lang="en-US" sz="1600" dirty="0"/>
              <a:t>, Jared O’Neal, David Rogers, Deborah Stevens</a:t>
            </a:r>
          </a:p>
          <a:p>
            <a:pPr>
              <a:spcBef>
                <a:spcPts val="400"/>
              </a:spcBef>
            </a:pPr>
            <a:r>
              <a:rPr lang="en-US" sz="1600" dirty="0"/>
              <a:t>This work was supported by the U.S. Department of Energy Office of Science, Office of Advanced Scientific Computing Research (ASCR), and by the </a:t>
            </a:r>
            <a:r>
              <a:rPr lang="en-US" sz="1600" dirty="0" err="1"/>
              <a:t>Exascale</a:t>
            </a:r>
            <a:r>
              <a:rPr lang="en-US" sz="1600" dirty="0"/>
              <a:t> Computing Project (17-SC-20-SC), a collaborative effort of the U.S. Department of Energy Office of Science and the National Nuclear Security Administration</a:t>
            </a:r>
            <a:r>
              <a:rPr lang="en-US" sz="1600" i="1" dirty="0"/>
              <a:t>.</a:t>
            </a:r>
            <a:endParaRPr lang="en-US" sz="1600" dirty="0"/>
          </a:p>
          <a:p>
            <a:pPr>
              <a:spcBef>
                <a:spcPts val="400"/>
              </a:spcBef>
            </a:pPr>
            <a:r>
              <a:rPr lang="en-US" sz="1600" dirty="0"/>
              <a:t>This work was performed in part at the Argonne National Laboratory, which is managed by </a:t>
            </a:r>
            <a:r>
              <a:rPr lang="en-US" sz="1600" dirty="0" err="1"/>
              <a:t>UChicago</a:t>
            </a:r>
            <a:r>
              <a:rPr lang="en-US" sz="1600" dirty="0"/>
              <a:t> Argonne, LLC for the U.S. Department of Energy under Contract No. DE-AC02-06CH11357.</a:t>
            </a:r>
          </a:p>
          <a:p>
            <a:pPr>
              <a:spcBef>
                <a:spcPts val="400"/>
              </a:spcBef>
            </a:pPr>
            <a:r>
              <a:rPr lang="en-US" sz="1600" dirty="0"/>
              <a:t>This work was performed in part at the Oak Ridge National Laboratory, which is managed by UT-Battelle, LLC for the U.S. Department of Energy under Contract No. DE-AC05-00OR22725.</a:t>
            </a:r>
          </a:p>
          <a:p>
            <a:pPr>
              <a:spcBef>
                <a:spcPts val="400"/>
              </a:spcBef>
            </a:pPr>
            <a:r>
              <a:rPr lang="en-US" sz="16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6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49254" y="570111"/>
            <a:ext cx="1661258" cy="585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84243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fontAlgn="auto">
              <a:spcBef>
                <a:spcPts val="0"/>
              </a:spcBef>
              <a:spcAft>
                <a:spcPts val="0"/>
              </a:spcAft>
            </a:pPr>
            <a:r>
              <a:rPr lang="en" sz="2800" kern="0" dirty="0">
                <a:latin typeface="Yanone Kaffeesatz"/>
                <a:ea typeface="Yanone Kaffeesatz"/>
                <a:cs typeface="Yanone Kaffeesatz"/>
                <a:sym typeface="Yanone Kaffeesatz"/>
                <a:rtl val="0"/>
              </a:rPr>
              <a:t>"... it seems likely that signiﬁcant software contributions to existing scientiﬁc software projects are not likely to be rewarded through the traditional reputation economy of science.  Together these factors provide a reason to expect the over-production of independent scientiﬁc software packages, and the underproduction of collaborative projects in which later academics build on the work of earlier ones."</a:t>
            </a:r>
          </a:p>
          <a:p>
            <a:pPr fontAlgn="auto">
              <a:spcBef>
                <a:spcPts val="0"/>
              </a:spcBef>
              <a:spcAft>
                <a:spcPts val="0"/>
              </a:spcAft>
            </a:pPr>
            <a:endParaRPr lang="en" sz="2800" kern="0" dirty="0">
              <a:latin typeface="Yanone Kaffeesatz"/>
              <a:ea typeface="Yanone Kaffeesatz"/>
              <a:cs typeface="Yanone Kaffeesatz"/>
              <a:sym typeface="Yanone Kaffeesatz"/>
              <a:rtl val="0"/>
            </a:endParaRPr>
          </a:p>
          <a:p>
            <a:pPr algn="r" fontAlgn="auto">
              <a:spcBef>
                <a:spcPts val="0"/>
              </a:spcBef>
              <a:spcAft>
                <a:spcPts val="0"/>
              </a:spcAft>
            </a:pPr>
            <a:r>
              <a:rPr lang="en" sz="2800" kern="0" dirty="0" err="1">
                <a:latin typeface="Yanone Kaffeesatz"/>
                <a:ea typeface="Yanone Kaffeesatz"/>
                <a:cs typeface="Yanone Kaffeesatz"/>
                <a:sym typeface="Yanone Kaffeesatz"/>
                <a:rtl val="0"/>
              </a:rPr>
              <a:t>Howison</a:t>
            </a:r>
            <a:r>
              <a:rPr lang="en" sz="2800" kern="0" dirty="0">
                <a:latin typeface="Yanone Kaffeesatz"/>
                <a:ea typeface="Yanone Kaffeesatz"/>
                <a:cs typeface="Yanone Kaffeesatz"/>
                <a:sym typeface="Yanone Kaffeesatz"/>
                <a:rtl val="0"/>
              </a:rPr>
              <a:t> &amp; </a:t>
            </a:r>
            <a:r>
              <a:rPr lang="en" sz="2800" kern="0" dirty="0" err="1">
                <a:latin typeface="Yanone Kaffeesatz"/>
                <a:ea typeface="Yanone Kaffeesatz"/>
                <a:cs typeface="Yanone Kaffeesatz"/>
                <a:sym typeface="Yanone Kaffeesatz"/>
                <a:rtl val="0"/>
              </a:rPr>
              <a:t>Herbsleb</a:t>
            </a:r>
            <a:r>
              <a:rPr lang="en" sz="2800" kern="0" dirty="0">
                <a:latin typeface="Yanone Kaffeesatz"/>
                <a:ea typeface="Yanone Kaffeesatz"/>
                <a:cs typeface="Yanone Kaffeesatz"/>
                <a:sym typeface="Yanone Kaffeesatz"/>
                <a:rtl val="0"/>
              </a:rPr>
              <a:t> (2011)</a:t>
            </a:r>
          </a:p>
          <a:p>
            <a:pPr fontAlgn="auto">
              <a:spcBef>
                <a:spcPts val="0"/>
              </a:spcBef>
              <a:spcAft>
                <a:spcPts val="0"/>
              </a:spcAft>
            </a:pPr>
            <a:endParaRPr lang="en" sz="2800" kern="0" dirty="0">
              <a:latin typeface="Yanone Kaffeesatz"/>
              <a:ea typeface="Yanone Kaffeesatz"/>
              <a:cs typeface="Yanone Kaffeesatz"/>
              <a:sym typeface="Yanone Kaffeesatz"/>
              <a:rtl val="0"/>
            </a:endParaRPr>
          </a:p>
          <a:p>
            <a:endParaRPr lang="en-US" sz="2800" dirty="0"/>
          </a:p>
        </p:txBody>
      </p:sp>
    </p:spTree>
    <p:extLst>
      <p:ext uri="{BB962C8B-B14F-4D97-AF65-F5344CB8AC3E}">
        <p14:creationId xmlns:p14="http://schemas.microsoft.com/office/powerpoint/2010/main" val="17845651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365760" y="410602"/>
            <a:ext cx="11375136" cy="510909"/>
          </a:xfrm>
        </p:spPr>
        <p:txBody>
          <a:bodyPr/>
          <a:lstStyle/>
          <a:p>
            <a:r>
              <a:rPr lang="en-US" dirty="0"/>
              <a:t>Software Process Best Practices </a:t>
            </a:r>
          </a:p>
        </p:txBody>
      </p:sp>
      <p:sp>
        <p:nvSpPr>
          <p:cNvPr id="2" name="Text Placeholder 1"/>
          <p:cNvSpPr>
            <a:spLocks noGrp="1"/>
          </p:cNvSpPr>
          <p:nvPr>
            <p:ph type="body" idx="1"/>
          </p:nvPr>
        </p:nvSpPr>
        <p:spPr>
          <a:xfrm>
            <a:off x="365760" y="996683"/>
            <a:ext cx="5588582" cy="821190"/>
          </a:xfrm>
        </p:spPr>
        <p:txBody>
          <a:bodyPr/>
          <a:lstStyle/>
          <a:p>
            <a:r>
              <a:rPr lang="en-US" sz="2800" dirty="0"/>
              <a:t>Baseline</a:t>
            </a:r>
          </a:p>
        </p:txBody>
      </p:sp>
      <p:sp>
        <p:nvSpPr>
          <p:cNvPr id="7" name="Content Placeholder 2"/>
          <p:cNvSpPr>
            <a:spLocks noGrp="1"/>
          </p:cNvSpPr>
          <p:nvPr>
            <p:ph sz="half" idx="2"/>
          </p:nvPr>
        </p:nvSpPr>
        <p:spPr>
          <a:xfrm>
            <a:off x="365760" y="1918320"/>
            <a:ext cx="5588582" cy="4185918"/>
          </a:xfrm>
        </p:spPr>
        <p:txBody>
          <a:bodyPr>
            <a:noAutofit/>
          </a:bodyPr>
          <a:lstStyle/>
          <a:p>
            <a:r>
              <a:rPr lang="en-US" sz="2400" dirty="0"/>
              <a:t>Invest in extensible code design</a:t>
            </a:r>
          </a:p>
          <a:p>
            <a:r>
              <a:rPr lang="en-US" sz="2400" dirty="0"/>
              <a:t>Use version control and automated testing</a:t>
            </a:r>
          </a:p>
          <a:p>
            <a:r>
              <a:rPr lang="en-US" sz="2400" dirty="0"/>
              <a:t>Institute a rigorous verification and validation regime</a:t>
            </a:r>
          </a:p>
          <a:p>
            <a:r>
              <a:rPr lang="en-US" sz="2400" dirty="0"/>
              <a:t>Define coding and testing standards</a:t>
            </a:r>
          </a:p>
          <a:p>
            <a:r>
              <a:rPr lang="en-US" sz="2400" dirty="0"/>
              <a:t>Clear and well-defined policies for </a:t>
            </a:r>
          </a:p>
          <a:p>
            <a:pPr lvl="1"/>
            <a:r>
              <a:rPr lang="en-US" sz="2000" dirty="0"/>
              <a:t>Auditing and maintenance</a:t>
            </a:r>
          </a:p>
          <a:p>
            <a:pPr lvl="1"/>
            <a:r>
              <a:rPr lang="en-US" sz="2000" dirty="0"/>
              <a:t>Distribution and contribution</a:t>
            </a:r>
          </a:p>
          <a:p>
            <a:pPr lvl="1"/>
            <a:r>
              <a:rPr lang="en-US" sz="2000" dirty="0"/>
              <a:t>Documentation</a:t>
            </a:r>
          </a:p>
        </p:txBody>
      </p:sp>
      <p:sp>
        <p:nvSpPr>
          <p:cNvPr id="3" name="Text Placeholder 2"/>
          <p:cNvSpPr>
            <a:spLocks noGrp="1"/>
          </p:cNvSpPr>
          <p:nvPr>
            <p:ph type="body" sz="quarter" idx="3"/>
          </p:nvPr>
        </p:nvSpPr>
        <p:spPr>
          <a:xfrm>
            <a:off x="6191755" y="996683"/>
            <a:ext cx="5531934" cy="821190"/>
          </a:xfrm>
        </p:spPr>
        <p:txBody>
          <a:bodyPr/>
          <a:lstStyle/>
          <a:p>
            <a:r>
              <a:rPr lang="en-US" sz="2800" dirty="0"/>
              <a:t>Desirable</a:t>
            </a:r>
          </a:p>
        </p:txBody>
      </p:sp>
      <p:sp>
        <p:nvSpPr>
          <p:cNvPr id="9" name="Content Placeholder 8"/>
          <p:cNvSpPr>
            <a:spLocks noGrp="1"/>
          </p:cNvSpPr>
          <p:nvPr>
            <p:ph sz="quarter" idx="4"/>
          </p:nvPr>
        </p:nvSpPr>
        <p:spPr>
          <a:xfrm>
            <a:off x="6191755" y="1918320"/>
            <a:ext cx="5531934" cy="4185918"/>
          </a:xfrm>
        </p:spPr>
        <p:txBody>
          <a:bodyPr/>
          <a:lstStyle/>
          <a:p>
            <a:r>
              <a:rPr lang="en-US" sz="2400" dirty="0"/>
              <a:t>Provenance and reproducibility</a:t>
            </a:r>
          </a:p>
          <a:p>
            <a:r>
              <a:rPr lang="en-US" sz="2400" dirty="0"/>
              <a:t>Lifecycle management</a:t>
            </a:r>
          </a:p>
          <a:p>
            <a:r>
              <a:rPr lang="en-US" sz="2400" dirty="0"/>
              <a:t>Open development and frequent releases</a:t>
            </a:r>
          </a:p>
          <a:p>
            <a:endParaRPr lang="en-US" sz="2400" dirty="0"/>
          </a:p>
        </p:txBody>
      </p:sp>
    </p:spTree>
    <p:extLst>
      <p:ext uri="{BB962C8B-B14F-4D97-AF65-F5344CB8AC3E}">
        <p14:creationId xmlns:p14="http://schemas.microsoft.com/office/powerpoint/2010/main" val="7690540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10602"/>
            <a:ext cx="11375136" cy="510909"/>
          </a:xfrm>
        </p:spPr>
        <p:txBody>
          <a:bodyPr/>
          <a:lstStyle/>
          <a:p>
            <a:r>
              <a:rPr lang="en-US" dirty="0"/>
              <a:t>Challenges Developing a Scientific Application</a:t>
            </a:r>
          </a:p>
        </p:txBody>
      </p:sp>
      <p:sp>
        <p:nvSpPr>
          <p:cNvPr id="3" name="Text Placeholder 2"/>
          <p:cNvSpPr>
            <a:spLocks noGrp="1"/>
          </p:cNvSpPr>
          <p:nvPr>
            <p:ph type="body" idx="1"/>
          </p:nvPr>
        </p:nvSpPr>
        <p:spPr>
          <a:xfrm>
            <a:off x="365760" y="1163920"/>
            <a:ext cx="5588582" cy="821190"/>
          </a:xfrm>
        </p:spPr>
        <p:txBody>
          <a:bodyPr/>
          <a:lstStyle/>
          <a:p>
            <a:r>
              <a:rPr lang="en-US" sz="2800" dirty="0"/>
              <a:t>Technical</a:t>
            </a:r>
          </a:p>
        </p:txBody>
      </p:sp>
      <p:sp>
        <p:nvSpPr>
          <p:cNvPr id="7" name="Content Placeholder 6"/>
          <p:cNvSpPr>
            <a:spLocks noGrp="1"/>
          </p:cNvSpPr>
          <p:nvPr>
            <p:ph sz="half" idx="2"/>
          </p:nvPr>
        </p:nvSpPr>
        <p:spPr>
          <a:xfrm>
            <a:off x="365760" y="2043782"/>
            <a:ext cx="5588582" cy="3702110"/>
          </a:xfrm>
        </p:spPr>
        <p:txBody>
          <a:bodyPr>
            <a:normAutofit/>
          </a:bodyPr>
          <a:lstStyle/>
          <a:p>
            <a:r>
              <a:rPr lang="en-US" sz="2400" dirty="0"/>
              <a:t>All parts of the cycle can be under research</a:t>
            </a:r>
          </a:p>
          <a:p>
            <a:r>
              <a:rPr lang="en-US" sz="2400" dirty="0"/>
              <a:t>Requirements change throughout the lifecycle as knowledge grows</a:t>
            </a:r>
          </a:p>
          <a:p>
            <a:r>
              <a:rPr lang="en-US" sz="2400" dirty="0"/>
              <a:t>Verification complicated by floating point representation</a:t>
            </a:r>
          </a:p>
          <a:p>
            <a:r>
              <a:rPr lang="en-US" sz="2400" dirty="0"/>
              <a:t>Real world is messy, so is the software</a:t>
            </a:r>
          </a:p>
          <a:p>
            <a:endParaRPr lang="en-US" sz="2400" dirty="0"/>
          </a:p>
          <a:p>
            <a:endParaRPr lang="en-US" sz="2400" dirty="0"/>
          </a:p>
          <a:p>
            <a:endParaRPr lang="en-US" sz="2400" dirty="0"/>
          </a:p>
        </p:txBody>
      </p:sp>
      <p:sp>
        <p:nvSpPr>
          <p:cNvPr id="6" name="Text Placeholder 5"/>
          <p:cNvSpPr>
            <a:spLocks noGrp="1"/>
          </p:cNvSpPr>
          <p:nvPr>
            <p:ph type="body" sz="quarter" idx="3"/>
          </p:nvPr>
        </p:nvSpPr>
        <p:spPr>
          <a:xfrm>
            <a:off x="6191755" y="1163920"/>
            <a:ext cx="5531934" cy="821190"/>
          </a:xfrm>
        </p:spPr>
        <p:txBody>
          <a:bodyPr/>
          <a:lstStyle/>
          <a:p>
            <a:r>
              <a:rPr lang="en-US" sz="2800" dirty="0"/>
              <a:t>Sociological</a:t>
            </a:r>
          </a:p>
        </p:txBody>
      </p:sp>
      <p:sp>
        <p:nvSpPr>
          <p:cNvPr id="8" name="Content Placeholder 7"/>
          <p:cNvSpPr>
            <a:spLocks noGrp="1"/>
          </p:cNvSpPr>
          <p:nvPr>
            <p:ph sz="quarter" idx="4"/>
          </p:nvPr>
        </p:nvSpPr>
        <p:spPr>
          <a:xfrm>
            <a:off x="6191755" y="2043782"/>
            <a:ext cx="5531934" cy="3702110"/>
          </a:xfrm>
        </p:spPr>
        <p:txBody>
          <a:bodyPr/>
          <a:lstStyle/>
          <a:p>
            <a:r>
              <a:rPr lang="en-US" sz="2400" dirty="0"/>
              <a:t>Competing priorities and incentives</a:t>
            </a:r>
          </a:p>
          <a:p>
            <a:r>
              <a:rPr lang="en-US" sz="2400" dirty="0"/>
              <a:t>Limited resources </a:t>
            </a:r>
          </a:p>
          <a:p>
            <a:r>
              <a:rPr lang="en-US" sz="2400" dirty="0"/>
              <a:t>Perception of overhead without benefit</a:t>
            </a:r>
          </a:p>
          <a:p>
            <a:r>
              <a:rPr lang="en-US" sz="2400" dirty="0"/>
              <a:t>Need for interdisciplinary interactions</a:t>
            </a:r>
          </a:p>
          <a:p>
            <a:endParaRPr lang="en-US" sz="2400" dirty="0"/>
          </a:p>
        </p:txBody>
      </p:sp>
    </p:spTree>
    <p:extLst>
      <p:ext uri="{BB962C8B-B14F-4D97-AF65-F5344CB8AC3E}">
        <p14:creationId xmlns:p14="http://schemas.microsoft.com/office/powerpoint/2010/main" val="39571616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E51E58A-5546-F94E-BE65-E8E993F87E62}"/>
              </a:ext>
            </a:extLst>
          </p:cNvPr>
          <p:cNvSpPr>
            <a:spLocks noGrp="1"/>
          </p:cNvSpPr>
          <p:nvPr>
            <p:ph type="title"/>
          </p:nvPr>
        </p:nvSpPr>
        <p:spPr/>
        <p:txBody>
          <a:bodyPr/>
          <a:lstStyle/>
          <a:p>
            <a:r>
              <a:rPr lang="en-US" dirty="0"/>
              <a:t>Consider During This Track</a:t>
            </a:r>
          </a:p>
        </p:txBody>
      </p:sp>
      <p:sp>
        <p:nvSpPr>
          <p:cNvPr id="8" name="Content Placeholder 7">
            <a:extLst>
              <a:ext uri="{FF2B5EF4-FFF2-40B4-BE49-F238E27FC236}">
                <a16:creationId xmlns:a16="http://schemas.microsoft.com/office/drawing/2014/main" id="{27EF11E4-1364-C847-B0E3-5D1885C4A71D}"/>
              </a:ext>
            </a:extLst>
          </p:cNvPr>
          <p:cNvSpPr>
            <a:spLocks noGrp="1"/>
          </p:cNvSpPr>
          <p:nvPr>
            <p:ph idx="1"/>
          </p:nvPr>
        </p:nvSpPr>
        <p:spPr/>
        <p:txBody>
          <a:bodyPr/>
          <a:lstStyle/>
          <a:p>
            <a:r>
              <a:rPr lang="en-US" dirty="0"/>
              <a:t>What risks/challenges are you currently facing?</a:t>
            </a:r>
          </a:p>
          <a:p>
            <a:r>
              <a:rPr lang="en-US" dirty="0"/>
              <a:t>What practices might be easier to start in your development process?</a:t>
            </a:r>
          </a:p>
          <a:p>
            <a:r>
              <a:rPr lang="en-US" dirty="0"/>
              <a:t>What choices are made in your application out of momentum vs planning?</a:t>
            </a:r>
          </a:p>
          <a:p>
            <a:r>
              <a:rPr lang="en-US" dirty="0"/>
              <a:t>What support would you need for a more challenging change?</a:t>
            </a:r>
          </a:p>
          <a:p>
            <a:r>
              <a:rPr lang="en-US" dirty="0"/>
              <a:t>If you consider software changes, are you considering the new risks?</a:t>
            </a:r>
          </a:p>
        </p:txBody>
      </p:sp>
    </p:spTree>
    <p:extLst>
      <p:ext uri="{BB962C8B-B14F-4D97-AF65-F5344CB8AC3E}">
        <p14:creationId xmlns:p14="http://schemas.microsoft.com/office/powerpoint/2010/main" val="34596275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Questions</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217581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52AD8-340F-4E8B-B0C4-7ABAA20B6F6A}"/>
              </a:ext>
            </a:extLst>
          </p:cNvPr>
          <p:cNvSpPr>
            <a:spLocks noGrp="1"/>
          </p:cNvSpPr>
          <p:nvPr>
            <p:ph type="title"/>
          </p:nvPr>
        </p:nvSpPr>
        <p:spPr/>
        <p:txBody>
          <a:bodyPr/>
          <a:lstStyle/>
          <a:p>
            <a:r>
              <a:rPr lang="en-US" dirty="0"/>
              <a:t>Agenda</a:t>
            </a:r>
          </a:p>
        </p:txBody>
      </p:sp>
      <p:graphicFrame>
        <p:nvGraphicFramePr>
          <p:cNvPr id="4" name="Content Placeholder 3">
            <a:extLst>
              <a:ext uri="{FF2B5EF4-FFF2-40B4-BE49-F238E27FC236}">
                <a16:creationId xmlns:a16="http://schemas.microsoft.com/office/drawing/2014/main" id="{A0943BB2-2F98-4DD2-873B-1E619A0C771D}"/>
              </a:ext>
            </a:extLst>
          </p:cNvPr>
          <p:cNvGraphicFramePr>
            <a:graphicFrameLocks noGrp="1"/>
          </p:cNvGraphicFramePr>
          <p:nvPr>
            <p:ph idx="1"/>
          </p:nvPr>
        </p:nvGraphicFramePr>
        <p:xfrm>
          <a:off x="530679" y="879117"/>
          <a:ext cx="11127467" cy="5562600"/>
        </p:xfrm>
        <a:graphic>
          <a:graphicData uri="http://schemas.openxmlformats.org/drawingml/2006/table">
            <a:tbl>
              <a:tblPr firstRow="1" bandRow="1">
                <a:tableStyleId>{5C22544A-7EE6-4342-B048-85BDC9FD1C3A}</a:tableStyleId>
              </a:tblPr>
              <a:tblGrid>
                <a:gridCol w="1856903">
                  <a:extLst>
                    <a:ext uri="{9D8B030D-6E8A-4147-A177-3AD203B41FA5}">
                      <a16:colId xmlns:a16="http://schemas.microsoft.com/office/drawing/2014/main" val="3446576009"/>
                    </a:ext>
                  </a:extLst>
                </a:gridCol>
                <a:gridCol w="927652">
                  <a:extLst>
                    <a:ext uri="{9D8B030D-6E8A-4147-A177-3AD203B41FA5}">
                      <a16:colId xmlns:a16="http://schemas.microsoft.com/office/drawing/2014/main" val="339314737"/>
                    </a:ext>
                  </a:extLst>
                </a:gridCol>
                <a:gridCol w="5502418">
                  <a:extLst>
                    <a:ext uri="{9D8B030D-6E8A-4147-A177-3AD203B41FA5}">
                      <a16:colId xmlns:a16="http://schemas.microsoft.com/office/drawing/2014/main" val="1263998808"/>
                    </a:ext>
                  </a:extLst>
                </a:gridCol>
                <a:gridCol w="2840494">
                  <a:extLst>
                    <a:ext uri="{9D8B030D-6E8A-4147-A177-3AD203B41FA5}">
                      <a16:colId xmlns:a16="http://schemas.microsoft.com/office/drawing/2014/main" val="4097899022"/>
                    </a:ext>
                  </a:extLst>
                </a:gridCol>
              </a:tblGrid>
              <a:tr h="370840">
                <a:tc>
                  <a:txBody>
                    <a:bodyPr/>
                    <a:lstStyle/>
                    <a:p>
                      <a:pPr algn="l">
                        <a:lnSpc>
                          <a:spcPct val="100000"/>
                        </a:lnSpc>
                      </a:pPr>
                      <a:r>
                        <a:rPr lang="en-US" sz="1600" dirty="0"/>
                        <a:t>Time (Central TZ)</a:t>
                      </a:r>
                    </a:p>
                  </a:txBody>
                  <a:tcPr/>
                </a:tc>
                <a:tc>
                  <a:txBody>
                    <a:bodyPr/>
                    <a:lstStyle/>
                    <a:p>
                      <a:pPr>
                        <a:lnSpc>
                          <a:spcPct val="100000"/>
                        </a:lnSpc>
                      </a:pPr>
                      <a:r>
                        <a:rPr lang="en-US" sz="1600" dirty="0"/>
                        <a:t>Module</a:t>
                      </a:r>
                    </a:p>
                  </a:txBody>
                  <a:tcPr/>
                </a:tc>
                <a:tc>
                  <a:txBody>
                    <a:bodyPr/>
                    <a:lstStyle/>
                    <a:p>
                      <a:pPr>
                        <a:lnSpc>
                          <a:spcPct val="100000"/>
                        </a:lnSpc>
                      </a:pPr>
                      <a:r>
                        <a:rPr lang="en-US" sz="1600" dirty="0"/>
                        <a:t>Topic</a:t>
                      </a:r>
                    </a:p>
                  </a:txBody>
                  <a:tcPr/>
                </a:tc>
                <a:tc>
                  <a:txBody>
                    <a:bodyPr/>
                    <a:lstStyle/>
                    <a:p>
                      <a:pPr>
                        <a:lnSpc>
                          <a:spcPct val="100000"/>
                        </a:lnSpc>
                      </a:pPr>
                      <a:r>
                        <a:rPr lang="en-US" sz="1600" dirty="0"/>
                        <a:t>Speaker</a:t>
                      </a:r>
                    </a:p>
                  </a:txBody>
                  <a:tcPr/>
                </a:tc>
                <a:extLst>
                  <a:ext uri="{0D108BD9-81ED-4DB2-BD59-A6C34878D82A}">
                    <a16:rowId xmlns:a16="http://schemas.microsoft.com/office/drawing/2014/main" val="3602420430"/>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9:30am-9:45am</a:t>
                      </a:r>
                      <a:endParaRPr lang="en-US" sz="3600" dirty="0">
                        <a:effectLst/>
                      </a:endParaRPr>
                    </a:p>
                  </a:txBody>
                  <a:tcPr marL="63500" marR="63500" marT="63500" marB="63500"/>
                </a:tc>
                <a:tc>
                  <a:txBody>
                    <a:bodyPr/>
                    <a:lstStyle/>
                    <a:p>
                      <a:pPr>
                        <a:lnSpc>
                          <a:spcPct val="100000"/>
                        </a:lnSpc>
                      </a:pPr>
                      <a:r>
                        <a:rPr lang="en-US" sz="1600" dirty="0"/>
                        <a:t>00</a:t>
                      </a:r>
                    </a:p>
                  </a:txBody>
                  <a:tcPr/>
                </a:tc>
                <a:tc>
                  <a:txBody>
                    <a:bodyPr/>
                    <a:lstStyle/>
                    <a:p>
                      <a:pPr>
                        <a:lnSpc>
                          <a:spcPct val="100000"/>
                        </a:lnSpc>
                      </a:pPr>
                      <a:r>
                        <a:rPr lang="en-US" sz="1600" b="0" i="0" u="none" strike="noStrike" kern="1200" dirty="0">
                          <a:solidFill>
                            <a:schemeClr val="dk1"/>
                          </a:solidFill>
                          <a:effectLst/>
                          <a:latin typeface="+mn-lt"/>
                          <a:ea typeface="+mn-ea"/>
                          <a:cs typeface="+mn-cs"/>
                        </a:rPr>
                        <a:t>Introduction</a:t>
                      </a:r>
                      <a:endParaRPr lang="en-US" sz="1600" dirty="0"/>
                    </a:p>
                  </a:txBody>
                  <a:tcPr/>
                </a:tc>
                <a:tc>
                  <a:txBody>
                    <a:bodyPr/>
                    <a:lstStyle/>
                    <a:p>
                      <a:pPr>
                        <a:lnSpc>
                          <a:spcPct val="100000"/>
                        </a:lnSpc>
                      </a:pPr>
                      <a:r>
                        <a:rPr lang="en-US" sz="1600" dirty="0"/>
                        <a:t>David E. Bernholdt, ORNL</a:t>
                      </a:r>
                    </a:p>
                  </a:txBody>
                  <a:tcPr/>
                </a:tc>
                <a:extLst>
                  <a:ext uri="{0D108BD9-81ED-4DB2-BD59-A6C34878D82A}">
                    <a16:rowId xmlns:a16="http://schemas.microsoft.com/office/drawing/2014/main" val="4236476034"/>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9:45am-10:15am</a:t>
                      </a:r>
                      <a:endParaRPr lang="en-US" sz="3600" dirty="0">
                        <a:effectLst/>
                      </a:endParaRPr>
                    </a:p>
                  </a:txBody>
                  <a:tcPr marL="63500" marR="63500" marT="63500" marB="635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01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kern="1200" dirty="0">
                          <a:solidFill>
                            <a:schemeClr val="dk1"/>
                          </a:solidFill>
                          <a:effectLst/>
                          <a:latin typeface="+mn-lt"/>
                          <a:ea typeface="+mn-ea"/>
                          <a:cs typeface="+mn-cs"/>
                        </a:rPr>
                        <a:t>Overview of Best Practices in HPC </a:t>
                      </a:r>
                      <a:r>
                        <a:rPr lang="en-US" sz="1600" b="0" i="0" u="none" strike="noStrike" kern="1200">
                          <a:solidFill>
                            <a:schemeClr val="dk1"/>
                          </a:solidFill>
                          <a:effectLst/>
                          <a:latin typeface="+mn-lt"/>
                          <a:ea typeface="+mn-ea"/>
                          <a:cs typeface="+mn-cs"/>
                        </a:rPr>
                        <a:t>Software Development</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Katherine M. Riley, ANL</a:t>
                      </a:r>
                    </a:p>
                  </a:txBody>
                  <a:tcPr/>
                </a:tc>
                <a:extLst>
                  <a:ext uri="{0D108BD9-81ED-4DB2-BD59-A6C34878D82A}">
                    <a16:rowId xmlns:a16="http://schemas.microsoft.com/office/drawing/2014/main" val="18592124"/>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10:15am-10:45am</a:t>
                      </a:r>
                      <a:endParaRPr lang="en-US" sz="3600" dirty="0">
                        <a:effectLst/>
                      </a:endParaRPr>
                    </a:p>
                  </a:txBody>
                  <a:tcPr marL="63500" marR="63500" marT="63500" marB="63500"/>
                </a:tc>
                <a:tc>
                  <a:txBody>
                    <a:bodyPr/>
                    <a:lstStyle/>
                    <a:p>
                      <a:pPr>
                        <a:lnSpc>
                          <a:spcPct val="100000"/>
                        </a:lnSpc>
                      </a:pPr>
                      <a:r>
                        <a:rPr lang="en-US" sz="1600" dirty="0"/>
                        <a:t>02</a:t>
                      </a:r>
                    </a:p>
                  </a:txBody>
                  <a:tcPr/>
                </a:tc>
                <a:tc>
                  <a:txBody>
                    <a:bodyPr/>
                    <a:lstStyle/>
                    <a:p>
                      <a:pPr>
                        <a:lnSpc>
                          <a:spcPct val="100000"/>
                        </a:lnSpc>
                      </a:pPr>
                      <a:r>
                        <a:rPr lang="en-US" sz="1600" dirty="0"/>
                        <a:t>Agile Methodologies</a:t>
                      </a:r>
                    </a:p>
                  </a:txBody>
                  <a:tcPr/>
                </a:tc>
                <a:tc>
                  <a:txBody>
                    <a:bodyPr/>
                    <a:lstStyle/>
                    <a:p>
                      <a:pPr>
                        <a:lnSpc>
                          <a:spcPct val="100000"/>
                        </a:lnSpc>
                      </a:pPr>
                      <a:r>
                        <a:rPr lang="en-US" sz="1600" dirty="0"/>
                        <a:t>James M. </a:t>
                      </a:r>
                      <a:r>
                        <a:rPr lang="en-US" sz="1600" dirty="0" err="1"/>
                        <a:t>Willenbring</a:t>
                      </a:r>
                      <a:r>
                        <a:rPr lang="en-US" sz="1600" dirty="0"/>
                        <a:t>, SNL</a:t>
                      </a:r>
                    </a:p>
                  </a:txBody>
                  <a:tcPr/>
                </a:tc>
                <a:extLst>
                  <a:ext uri="{0D108BD9-81ED-4DB2-BD59-A6C34878D82A}">
                    <a16:rowId xmlns:a16="http://schemas.microsoft.com/office/drawing/2014/main" val="3991164013"/>
                  </a:ext>
                </a:extLst>
              </a:tr>
              <a:tr h="370840">
                <a:tc>
                  <a:txBody>
                    <a:bodyPr/>
                    <a:lstStyle/>
                    <a:p>
                      <a:pPr rtl="0" fontAlgn="t">
                        <a:spcBef>
                          <a:spcPts val="0"/>
                        </a:spcBef>
                        <a:spcAft>
                          <a:spcPts val="0"/>
                        </a:spcAft>
                      </a:pPr>
                      <a:r>
                        <a:rPr lang="en-US" sz="1600" dirty="0">
                          <a:effectLst/>
                        </a:rPr>
                        <a:t>10:45am-11:00am</a:t>
                      </a:r>
                    </a:p>
                  </a:txBody>
                  <a:tcPr marL="63500" marR="63500" marT="63500" marB="63500"/>
                </a:tc>
                <a:tc>
                  <a:txBody>
                    <a:bodyPr/>
                    <a:lstStyle/>
                    <a:p>
                      <a:pPr>
                        <a:lnSpc>
                          <a:spcPct val="100000"/>
                        </a:lnSpc>
                      </a:pPr>
                      <a:r>
                        <a:rPr lang="en-US" sz="1600" i="0" dirty="0">
                          <a:solidFill>
                            <a:schemeClr val="tx1"/>
                          </a:solidFill>
                        </a:rPr>
                        <a:t>03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kern="1200" dirty="0">
                          <a:solidFill>
                            <a:schemeClr val="dk1"/>
                          </a:solidFill>
                          <a:effectLst/>
                          <a:latin typeface="+mn-lt"/>
                          <a:ea typeface="+mn-ea"/>
                          <a:cs typeface="+mn-cs"/>
                        </a:rPr>
                        <a:t>Git Workflows</a:t>
                      </a:r>
                      <a:endParaRPr lang="en-US" sz="1600" dirty="0"/>
                    </a:p>
                  </a:txBody>
                  <a:tcPr/>
                </a:tc>
                <a:tc>
                  <a:txBody>
                    <a:bodyPr/>
                    <a:lstStyle/>
                    <a:p>
                      <a:pPr>
                        <a:lnSpc>
                          <a:spcPct val="100000"/>
                        </a:lnSpc>
                      </a:pPr>
                      <a:r>
                        <a:rPr lang="en-US" sz="1600" dirty="0"/>
                        <a:t>James M. </a:t>
                      </a:r>
                      <a:r>
                        <a:rPr lang="en-US" sz="1600" dirty="0" err="1"/>
                        <a:t>Willenbring</a:t>
                      </a:r>
                      <a:r>
                        <a:rPr lang="en-US" sz="1600" dirty="0"/>
                        <a:t>, SNL</a:t>
                      </a:r>
                    </a:p>
                  </a:txBody>
                  <a:tcPr/>
                </a:tc>
                <a:extLst>
                  <a:ext uri="{0D108BD9-81ED-4DB2-BD59-A6C34878D82A}">
                    <a16:rowId xmlns:a16="http://schemas.microsoft.com/office/drawing/2014/main" val="1350023114"/>
                  </a:ext>
                </a:extLst>
              </a:tr>
              <a:tr h="370840">
                <a:tc>
                  <a:txBody>
                    <a:bodyPr/>
                    <a:lstStyle/>
                    <a:p>
                      <a:pPr rtl="0" fontAlgn="t">
                        <a:spcBef>
                          <a:spcPts val="0"/>
                        </a:spcBef>
                        <a:spcAft>
                          <a:spcPts val="0"/>
                        </a:spcAft>
                      </a:pPr>
                      <a:r>
                        <a:rPr lang="en-US" sz="1600" i="1" dirty="0">
                          <a:solidFill>
                            <a:schemeClr val="tx2"/>
                          </a:solidFill>
                          <a:effectLst/>
                        </a:rPr>
                        <a:t>11:00am-11:15am</a:t>
                      </a:r>
                    </a:p>
                  </a:txBody>
                  <a:tcPr marL="63500" marR="63500" marT="63500" marB="63500"/>
                </a:tc>
                <a:tc>
                  <a:txBody>
                    <a:bodyPr/>
                    <a:lstStyle/>
                    <a:p>
                      <a:pPr>
                        <a:lnSpc>
                          <a:spcPct val="100000"/>
                        </a:lnSpc>
                      </a:pPr>
                      <a:endParaRPr lang="en-US" sz="1600" i="1" dirty="0">
                        <a:solidFill>
                          <a:schemeClr val="tx2"/>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1" dirty="0">
                          <a:solidFill>
                            <a:schemeClr val="tx2"/>
                          </a:solidFill>
                        </a:rPr>
                        <a:t>Break (and Q&amp;A with speakers)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i="1" dirty="0">
                        <a:solidFill>
                          <a:schemeClr val="tx2"/>
                        </a:solidFill>
                      </a:endParaRPr>
                    </a:p>
                  </a:txBody>
                  <a:tcPr/>
                </a:tc>
                <a:extLst>
                  <a:ext uri="{0D108BD9-81ED-4DB2-BD59-A6C34878D82A}">
                    <a16:rowId xmlns:a16="http://schemas.microsoft.com/office/drawing/2014/main" val="200552289"/>
                  </a:ext>
                </a:extLst>
              </a:tr>
              <a:tr h="370840">
                <a:tc>
                  <a:txBody>
                    <a:bodyPr/>
                    <a:lstStyle/>
                    <a:p>
                      <a:pPr rtl="0" fontAlgn="t">
                        <a:spcBef>
                          <a:spcPts val="0"/>
                        </a:spcBef>
                        <a:spcAft>
                          <a:spcPts val="0"/>
                        </a:spcAft>
                      </a:pPr>
                      <a:r>
                        <a:rPr lang="en-US" sz="1600" b="0" i="0" u="none" strike="noStrike" dirty="0">
                          <a:solidFill>
                            <a:schemeClr val="tx1"/>
                          </a:solidFill>
                          <a:effectLst/>
                          <a:latin typeface="Arial" panose="020B0604020202020204" pitchFamily="34" charset="0"/>
                        </a:rPr>
                        <a:t>11:15am-12:00pm</a:t>
                      </a:r>
                      <a:endParaRPr lang="en-US" sz="3600" i="0" dirty="0">
                        <a:solidFill>
                          <a:schemeClr val="tx1"/>
                        </a:solidFill>
                        <a:effectLst/>
                      </a:endParaRPr>
                    </a:p>
                  </a:txBody>
                  <a:tcPr marL="63500" marR="63500" marT="63500" marB="63500"/>
                </a:tc>
                <a:tc>
                  <a:txBody>
                    <a:bodyPr/>
                    <a:lstStyle/>
                    <a:p>
                      <a:pPr>
                        <a:lnSpc>
                          <a:spcPct val="100000"/>
                        </a:lnSpc>
                      </a:pPr>
                      <a:r>
                        <a:rPr lang="en-US" sz="1600" i="0" dirty="0">
                          <a:solidFill>
                            <a:schemeClr val="tx1"/>
                          </a:solidFill>
                        </a:rPr>
                        <a:t>04</a:t>
                      </a:r>
                    </a:p>
                  </a:txBody>
                  <a:tcPr/>
                </a:tc>
                <a:tc>
                  <a:txBody>
                    <a:bodyPr/>
                    <a:lstStyle/>
                    <a:p>
                      <a:pPr>
                        <a:lnSpc>
                          <a:spcPct val="100000"/>
                        </a:lnSpc>
                      </a:pPr>
                      <a:r>
                        <a:rPr lang="en-US" sz="1600" b="0" i="0" u="none" strike="noStrike" kern="1200" dirty="0">
                          <a:solidFill>
                            <a:schemeClr val="tx1"/>
                          </a:solidFill>
                          <a:effectLst/>
                          <a:latin typeface="+mn-lt"/>
                          <a:ea typeface="+mn-ea"/>
                          <a:cs typeface="+mn-cs"/>
                        </a:rPr>
                        <a:t>Software Design</a:t>
                      </a:r>
                      <a:endParaRPr lang="en-US" sz="1600" i="0" dirty="0">
                        <a:solidFill>
                          <a:schemeClr val="tx1"/>
                        </a:solidFill>
                      </a:endParaRPr>
                    </a:p>
                  </a:txBody>
                  <a:tcPr/>
                </a:tc>
                <a:tc>
                  <a:txBody>
                    <a:bodyPr/>
                    <a:lstStyle/>
                    <a:p>
                      <a:pPr>
                        <a:lnSpc>
                          <a:spcPct val="100000"/>
                        </a:lnSpc>
                      </a:pPr>
                      <a:r>
                        <a:rPr lang="en-US" sz="1600" i="0" dirty="0">
                          <a:solidFill>
                            <a:schemeClr val="tx1"/>
                          </a:solidFill>
                        </a:rPr>
                        <a:t>Anshu Dubey, ANL</a:t>
                      </a:r>
                    </a:p>
                  </a:txBody>
                  <a:tcPr/>
                </a:tc>
                <a:extLst>
                  <a:ext uri="{0D108BD9-81ED-4DB2-BD59-A6C34878D82A}">
                    <a16:rowId xmlns:a16="http://schemas.microsoft.com/office/drawing/2014/main" val="1922613886"/>
                  </a:ext>
                </a:extLst>
              </a:tr>
              <a:tr h="370840">
                <a:tc>
                  <a:txBody>
                    <a:bodyPr/>
                    <a:lstStyle/>
                    <a:p>
                      <a:pPr rtl="0" fontAlgn="t">
                        <a:spcBef>
                          <a:spcPts val="0"/>
                        </a:spcBef>
                        <a:spcAft>
                          <a:spcPts val="0"/>
                        </a:spcAft>
                      </a:pPr>
                      <a:r>
                        <a:rPr lang="en-US" sz="1600" i="0" dirty="0">
                          <a:solidFill>
                            <a:schemeClr val="tx1"/>
                          </a:solidFill>
                          <a:effectLst/>
                        </a:rPr>
                        <a:t>12:00pm-12:45pm</a:t>
                      </a:r>
                    </a:p>
                  </a:txBody>
                  <a:tcPr marL="63500" marR="63500" marT="63500" marB="63500"/>
                </a:tc>
                <a:tc>
                  <a:txBody>
                    <a:bodyPr/>
                    <a:lstStyle/>
                    <a:p>
                      <a:pPr>
                        <a:lnSpc>
                          <a:spcPct val="100000"/>
                        </a:lnSpc>
                      </a:pPr>
                      <a:r>
                        <a:rPr lang="en-US" sz="1600" i="0" dirty="0">
                          <a:solidFill>
                            <a:schemeClr val="tx1"/>
                          </a:solidFill>
                        </a:rPr>
                        <a:t>05</a:t>
                      </a:r>
                    </a:p>
                  </a:txBody>
                  <a:tcPr/>
                </a:tc>
                <a:tc>
                  <a:txBody>
                    <a:bodyPr/>
                    <a:lstStyle/>
                    <a:p>
                      <a:pPr>
                        <a:lnSpc>
                          <a:spcPct val="100000"/>
                        </a:lnSpc>
                      </a:pPr>
                      <a:r>
                        <a:rPr lang="en-US" sz="1600" i="0" dirty="0">
                          <a:solidFill>
                            <a:schemeClr val="tx1"/>
                          </a:solidFill>
                        </a:rPr>
                        <a:t>Software Testing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solidFill>
                            <a:schemeClr val="tx1"/>
                          </a:solidFill>
                        </a:rPr>
                        <a:t>Anshu Dubey, ANL</a:t>
                      </a:r>
                    </a:p>
                  </a:txBody>
                  <a:tcPr/>
                </a:tc>
                <a:extLst>
                  <a:ext uri="{0D108BD9-81ED-4DB2-BD59-A6C34878D82A}">
                    <a16:rowId xmlns:a16="http://schemas.microsoft.com/office/drawing/2014/main" val="3073672808"/>
                  </a:ext>
                </a:extLst>
              </a:tr>
              <a:tr h="370840">
                <a:tc>
                  <a:txBody>
                    <a:bodyPr/>
                    <a:lstStyle/>
                    <a:p>
                      <a:pPr rtl="0" fontAlgn="t">
                        <a:spcBef>
                          <a:spcPts val="0"/>
                        </a:spcBef>
                        <a:spcAft>
                          <a:spcPts val="0"/>
                        </a:spcAft>
                      </a:pPr>
                      <a:r>
                        <a:rPr lang="en-US" sz="1600" b="0" i="1" u="none" strike="noStrike" dirty="0">
                          <a:solidFill>
                            <a:schemeClr val="tx2"/>
                          </a:solidFill>
                          <a:effectLst/>
                          <a:latin typeface="Arial" panose="020B0604020202020204" pitchFamily="34" charset="0"/>
                        </a:rPr>
                        <a:t>12:45pm-1:45pm</a:t>
                      </a:r>
                      <a:endParaRPr lang="en-US" sz="3600" i="1" dirty="0">
                        <a:solidFill>
                          <a:schemeClr val="tx2"/>
                        </a:solidFill>
                        <a:effectLst/>
                      </a:endParaRPr>
                    </a:p>
                  </a:txBody>
                  <a:tcPr marL="63500" marR="63500" marT="63500" marB="63500"/>
                </a:tc>
                <a:tc>
                  <a:txBody>
                    <a:bodyPr/>
                    <a:lstStyle/>
                    <a:p>
                      <a:pPr>
                        <a:lnSpc>
                          <a:spcPct val="100000"/>
                        </a:lnSpc>
                      </a:pPr>
                      <a:endParaRPr lang="en-US" sz="1600" i="1" dirty="0">
                        <a:solidFill>
                          <a:schemeClr val="tx2"/>
                        </a:solidFill>
                      </a:endParaRPr>
                    </a:p>
                  </a:txBody>
                  <a:tcPr/>
                </a:tc>
                <a:tc>
                  <a:txBody>
                    <a:bodyPr/>
                    <a:lstStyle/>
                    <a:p>
                      <a:pPr>
                        <a:lnSpc>
                          <a:spcPct val="100000"/>
                        </a:lnSpc>
                      </a:pPr>
                      <a:r>
                        <a:rPr lang="en-US" sz="1600" i="1" dirty="0">
                          <a:solidFill>
                            <a:schemeClr val="tx2"/>
                          </a:solidFill>
                        </a:rPr>
                        <a:t>Lunch (and Q&amp;A with speakers)</a:t>
                      </a:r>
                    </a:p>
                  </a:txBody>
                  <a:tcPr/>
                </a:tc>
                <a:tc>
                  <a:txBody>
                    <a:bodyPr/>
                    <a:lstStyle/>
                    <a:p>
                      <a:pPr>
                        <a:lnSpc>
                          <a:spcPct val="100000"/>
                        </a:lnSpc>
                      </a:pPr>
                      <a:endParaRPr lang="en-US" sz="1600" i="1" dirty="0">
                        <a:solidFill>
                          <a:schemeClr val="tx2"/>
                        </a:solidFill>
                      </a:endParaRPr>
                    </a:p>
                  </a:txBody>
                  <a:tcPr/>
                </a:tc>
                <a:extLst>
                  <a:ext uri="{0D108BD9-81ED-4DB2-BD59-A6C34878D82A}">
                    <a16:rowId xmlns:a16="http://schemas.microsoft.com/office/drawing/2014/main" val="4193880066"/>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1:45pm-2:00pm</a:t>
                      </a:r>
                      <a:endParaRPr lang="en-US" sz="3600" dirty="0">
                        <a:effectLst/>
                      </a:endParaRPr>
                    </a:p>
                  </a:txBody>
                  <a:tcPr marL="63500" marR="63500" marT="63500" marB="63500"/>
                </a:tc>
                <a:tc>
                  <a:txBody>
                    <a:bodyPr/>
                    <a:lstStyle/>
                    <a:p>
                      <a:pPr>
                        <a:lnSpc>
                          <a:spcPct val="100000"/>
                        </a:lnSpc>
                      </a:pPr>
                      <a:r>
                        <a:rPr lang="en-US" sz="1600" i="0" dirty="0"/>
                        <a:t>06</a:t>
                      </a:r>
                    </a:p>
                  </a:txBody>
                  <a:tcPr/>
                </a:tc>
                <a:tc>
                  <a:txBody>
                    <a:bodyPr/>
                    <a:lstStyle/>
                    <a:p>
                      <a:pPr>
                        <a:lnSpc>
                          <a:spcPct val="100000"/>
                        </a:lnSpc>
                      </a:pPr>
                      <a:r>
                        <a:rPr lang="en-US" sz="1600" i="0" dirty="0"/>
                        <a:t>Agile Methodologies Redux</a:t>
                      </a:r>
                    </a:p>
                  </a:txBody>
                  <a:tcPr/>
                </a:tc>
                <a:tc>
                  <a:txBody>
                    <a:bodyPr/>
                    <a:lstStyle/>
                    <a:p>
                      <a:pPr>
                        <a:lnSpc>
                          <a:spcPct val="100000"/>
                        </a:lnSpc>
                      </a:pPr>
                      <a:r>
                        <a:rPr lang="en-US" sz="1600" dirty="0"/>
                        <a:t>James M. </a:t>
                      </a:r>
                      <a:r>
                        <a:rPr lang="en-US" sz="1600" dirty="0" err="1"/>
                        <a:t>Willenbing</a:t>
                      </a:r>
                      <a:r>
                        <a:rPr lang="en-US" sz="1600" dirty="0"/>
                        <a:t>, SNL</a:t>
                      </a:r>
                    </a:p>
                  </a:txBody>
                  <a:tcPr/>
                </a:tc>
                <a:extLst>
                  <a:ext uri="{0D108BD9-81ED-4DB2-BD59-A6C34878D82A}">
                    <a16:rowId xmlns:a16="http://schemas.microsoft.com/office/drawing/2014/main" val="2444169840"/>
                  </a:ext>
                </a:extLst>
              </a:tr>
              <a:tr h="370840">
                <a:tc>
                  <a:txBody>
                    <a:bodyPr/>
                    <a:lstStyle/>
                    <a:p>
                      <a:pPr rtl="0" fontAlgn="t">
                        <a:spcBef>
                          <a:spcPts val="0"/>
                        </a:spcBef>
                        <a:spcAft>
                          <a:spcPts val="0"/>
                        </a:spcAft>
                      </a:pPr>
                      <a:r>
                        <a:rPr lang="en-US" sz="1600" dirty="0">
                          <a:effectLst/>
                        </a:rPr>
                        <a:t>2:00pm-3:00pm</a:t>
                      </a:r>
                    </a:p>
                  </a:txBody>
                  <a:tcPr marL="63500" marR="63500" marT="63500" marB="63500"/>
                </a:tc>
                <a:tc>
                  <a:txBody>
                    <a:bodyPr/>
                    <a:lstStyle/>
                    <a:p>
                      <a:pPr>
                        <a:lnSpc>
                          <a:spcPct val="100000"/>
                        </a:lnSpc>
                      </a:pPr>
                      <a:r>
                        <a:rPr lang="en-US" sz="1600" i="0" dirty="0"/>
                        <a:t>07</a:t>
                      </a:r>
                    </a:p>
                  </a:txBody>
                  <a:tcPr/>
                </a:tc>
                <a:tc>
                  <a:txBody>
                    <a:bodyPr/>
                    <a:lstStyle/>
                    <a:p>
                      <a:pPr>
                        <a:lnSpc>
                          <a:spcPct val="100000"/>
                        </a:lnSpc>
                      </a:pPr>
                      <a:r>
                        <a:rPr lang="en-US" sz="1600" i="0" dirty="0"/>
                        <a:t>Refactoring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solidFill>
                            <a:schemeClr val="tx1"/>
                          </a:solidFill>
                        </a:rPr>
                        <a:t>Anshu Dubey, ANL</a:t>
                      </a:r>
                    </a:p>
                  </a:txBody>
                  <a:tcPr/>
                </a:tc>
                <a:extLst>
                  <a:ext uri="{0D108BD9-81ED-4DB2-BD59-A6C34878D82A}">
                    <a16:rowId xmlns:a16="http://schemas.microsoft.com/office/drawing/2014/main" val="387858574"/>
                  </a:ext>
                </a:extLst>
              </a:tr>
              <a:tr h="370840">
                <a:tc>
                  <a:txBody>
                    <a:bodyPr/>
                    <a:lstStyle/>
                    <a:p>
                      <a:pPr rtl="0" fontAlgn="t">
                        <a:spcBef>
                          <a:spcPts val="0"/>
                        </a:spcBef>
                        <a:spcAft>
                          <a:spcPts val="0"/>
                        </a:spcAft>
                      </a:pPr>
                      <a:r>
                        <a:rPr lang="en-US" sz="1600" i="1" dirty="0">
                          <a:solidFill>
                            <a:schemeClr val="tx2"/>
                          </a:solidFill>
                          <a:effectLst/>
                        </a:rPr>
                        <a:t>3:00pm-3:15pm</a:t>
                      </a:r>
                    </a:p>
                  </a:txBody>
                  <a:tcPr marL="63500" marR="63500" marT="63500" marB="63500"/>
                </a:tc>
                <a:tc>
                  <a:txBody>
                    <a:bodyPr/>
                    <a:lstStyle/>
                    <a:p>
                      <a:pPr>
                        <a:lnSpc>
                          <a:spcPct val="100000"/>
                        </a:lnSpc>
                      </a:pPr>
                      <a:endParaRPr lang="en-US" sz="1600" i="1" dirty="0">
                        <a:solidFill>
                          <a:schemeClr val="tx2"/>
                        </a:solidFill>
                      </a:endParaRPr>
                    </a:p>
                  </a:txBody>
                  <a:tcPr/>
                </a:tc>
                <a:tc>
                  <a:txBody>
                    <a:bodyPr/>
                    <a:lstStyle/>
                    <a:p>
                      <a:pPr>
                        <a:lnSpc>
                          <a:spcPct val="100000"/>
                        </a:lnSpc>
                      </a:pPr>
                      <a:r>
                        <a:rPr lang="en-US" sz="1600" i="1" dirty="0">
                          <a:solidFill>
                            <a:schemeClr val="tx2"/>
                          </a:solidFill>
                        </a:rPr>
                        <a:t>Break (and Q&amp;A with speakers)</a:t>
                      </a:r>
                    </a:p>
                  </a:txBody>
                  <a:tcPr/>
                </a:tc>
                <a:tc>
                  <a:txBody>
                    <a:bodyPr/>
                    <a:lstStyle/>
                    <a:p>
                      <a:pPr>
                        <a:lnSpc>
                          <a:spcPct val="100000"/>
                        </a:lnSpc>
                      </a:pPr>
                      <a:endParaRPr lang="en-US" sz="1600" i="1" dirty="0">
                        <a:solidFill>
                          <a:schemeClr val="tx2"/>
                        </a:solidFill>
                      </a:endParaRPr>
                    </a:p>
                  </a:txBody>
                  <a:tcPr/>
                </a:tc>
                <a:extLst>
                  <a:ext uri="{0D108BD9-81ED-4DB2-BD59-A6C34878D82A}">
                    <a16:rowId xmlns:a16="http://schemas.microsoft.com/office/drawing/2014/main" val="2072727661"/>
                  </a:ext>
                </a:extLst>
              </a:tr>
              <a:tr h="370840">
                <a:tc>
                  <a:txBody>
                    <a:bodyPr/>
                    <a:lstStyle/>
                    <a:p>
                      <a:pPr rtl="0" fontAlgn="t">
                        <a:spcBef>
                          <a:spcPts val="0"/>
                        </a:spcBef>
                        <a:spcAft>
                          <a:spcPts val="0"/>
                        </a:spcAft>
                      </a:pPr>
                      <a:r>
                        <a:rPr lang="en-US" sz="1600" dirty="0">
                          <a:effectLst/>
                        </a:rPr>
                        <a:t>3:15pm-3:45pm</a:t>
                      </a:r>
                    </a:p>
                  </a:txBody>
                  <a:tcPr marL="63500" marR="63500" marT="63500" marB="63500"/>
                </a:tc>
                <a:tc>
                  <a:txBody>
                    <a:bodyPr/>
                    <a:lstStyle/>
                    <a:p>
                      <a:pPr>
                        <a:lnSpc>
                          <a:spcPct val="100000"/>
                        </a:lnSpc>
                      </a:pPr>
                      <a:r>
                        <a:rPr lang="en-US" sz="1600" i="0" dirty="0"/>
                        <a:t>08</a:t>
                      </a:r>
                    </a:p>
                  </a:txBody>
                  <a:tcPr/>
                </a:tc>
                <a:tc>
                  <a:txBody>
                    <a:bodyPr/>
                    <a:lstStyle/>
                    <a:p>
                      <a:pPr>
                        <a:lnSpc>
                          <a:spcPct val="100000"/>
                        </a:lnSpc>
                      </a:pPr>
                      <a:r>
                        <a:rPr lang="en-US" sz="1600" i="0" dirty="0"/>
                        <a:t>Continuous Integration</a:t>
                      </a:r>
                    </a:p>
                  </a:txBody>
                  <a:tcPr/>
                </a:tc>
                <a:tc>
                  <a:txBody>
                    <a:bodyPr/>
                    <a:lstStyle/>
                    <a:p>
                      <a:pPr>
                        <a:lnSpc>
                          <a:spcPct val="100000"/>
                        </a:lnSpc>
                      </a:pPr>
                      <a:r>
                        <a:rPr lang="en-US" sz="1600" dirty="0"/>
                        <a:t>Mark C. Miller, LLNL</a:t>
                      </a:r>
                    </a:p>
                  </a:txBody>
                  <a:tcPr/>
                </a:tc>
                <a:extLst>
                  <a:ext uri="{0D108BD9-81ED-4DB2-BD59-A6C34878D82A}">
                    <a16:rowId xmlns:a16="http://schemas.microsoft.com/office/drawing/2014/main" val="2446830301"/>
                  </a:ext>
                </a:extLst>
              </a:tr>
              <a:tr h="370840">
                <a:tc>
                  <a:txBody>
                    <a:bodyPr/>
                    <a:lstStyle/>
                    <a:p>
                      <a:pPr rtl="0" fontAlgn="t">
                        <a:spcBef>
                          <a:spcPts val="0"/>
                        </a:spcBef>
                        <a:spcAft>
                          <a:spcPts val="0"/>
                        </a:spcAft>
                      </a:pPr>
                      <a:r>
                        <a:rPr lang="en-US" sz="1600" dirty="0">
                          <a:effectLst/>
                        </a:rPr>
                        <a:t>3:45pm-4:30pm</a:t>
                      </a:r>
                    </a:p>
                  </a:txBody>
                  <a:tcPr marL="63500" marR="63500" marT="63500" marB="63500"/>
                </a:tc>
                <a:tc>
                  <a:txBody>
                    <a:bodyPr/>
                    <a:lstStyle/>
                    <a:p>
                      <a:pPr>
                        <a:lnSpc>
                          <a:spcPct val="100000"/>
                        </a:lnSpc>
                      </a:pPr>
                      <a:r>
                        <a:rPr lang="en-US" sz="1600" i="0" dirty="0"/>
                        <a:t>09</a:t>
                      </a:r>
                    </a:p>
                  </a:txBody>
                  <a:tcPr/>
                </a:tc>
                <a:tc>
                  <a:txBody>
                    <a:bodyPr/>
                    <a:lstStyle/>
                    <a:p>
                      <a:pPr>
                        <a:lnSpc>
                          <a:spcPct val="100000"/>
                        </a:lnSpc>
                      </a:pPr>
                      <a:r>
                        <a:rPr lang="en-US" sz="1600" i="0" dirty="0"/>
                        <a:t>Reproducibility</a:t>
                      </a:r>
                    </a:p>
                  </a:txBody>
                  <a:tcPr/>
                </a:tc>
                <a:tc>
                  <a:txBody>
                    <a:bodyPr/>
                    <a:lstStyle/>
                    <a:p>
                      <a:pPr>
                        <a:lnSpc>
                          <a:spcPct val="100000"/>
                        </a:lnSpc>
                      </a:pPr>
                      <a:r>
                        <a:rPr lang="en-US" sz="1600" dirty="0"/>
                        <a:t>David E. Bernholdt, ORNL</a:t>
                      </a:r>
                    </a:p>
                  </a:txBody>
                  <a:tcPr/>
                </a:tc>
                <a:extLst>
                  <a:ext uri="{0D108BD9-81ED-4DB2-BD59-A6C34878D82A}">
                    <a16:rowId xmlns:a16="http://schemas.microsoft.com/office/drawing/2014/main" val="1746784610"/>
                  </a:ext>
                </a:extLst>
              </a:tr>
              <a:tr h="370840">
                <a:tc>
                  <a:txBody>
                    <a:bodyPr/>
                    <a:lstStyle/>
                    <a:p>
                      <a:pPr rtl="0" fontAlgn="t">
                        <a:spcBef>
                          <a:spcPts val="0"/>
                        </a:spcBef>
                        <a:spcAft>
                          <a:spcPts val="0"/>
                        </a:spcAft>
                      </a:pPr>
                      <a:r>
                        <a:rPr lang="en-US" sz="1600" dirty="0">
                          <a:effectLst/>
                        </a:rPr>
                        <a:t>4:30pm-4:45pm</a:t>
                      </a:r>
                    </a:p>
                  </a:txBody>
                  <a:tcPr marL="63500" marR="63500" marT="63500" marB="63500"/>
                </a:tc>
                <a:tc>
                  <a:txBody>
                    <a:bodyPr/>
                    <a:lstStyle/>
                    <a:p>
                      <a:pPr>
                        <a:lnSpc>
                          <a:spcPct val="100000"/>
                        </a:lnSpc>
                      </a:pPr>
                      <a:r>
                        <a:rPr lang="en-US" sz="1600" i="0" dirty="0"/>
                        <a:t>10</a:t>
                      </a:r>
                    </a:p>
                  </a:txBody>
                  <a:tcPr/>
                </a:tc>
                <a:tc>
                  <a:txBody>
                    <a:bodyPr/>
                    <a:lstStyle/>
                    <a:p>
                      <a:pPr>
                        <a:lnSpc>
                          <a:spcPct val="100000"/>
                        </a:lnSpc>
                      </a:pPr>
                      <a:r>
                        <a:rPr lang="en-US" sz="1600" i="0" dirty="0"/>
                        <a:t>Summary</a:t>
                      </a:r>
                    </a:p>
                  </a:txBody>
                  <a:tcPr/>
                </a:tc>
                <a:tc>
                  <a:txBody>
                    <a:bodyPr/>
                    <a:lstStyle/>
                    <a:p>
                      <a:pPr>
                        <a:lnSpc>
                          <a:spcPct val="100000"/>
                        </a:lnSpc>
                      </a:pPr>
                      <a:r>
                        <a:rPr lang="en-US" sz="1600" dirty="0"/>
                        <a:t>David E. Bernholdt, ORNL</a:t>
                      </a:r>
                    </a:p>
                  </a:txBody>
                  <a:tcPr/>
                </a:tc>
                <a:extLst>
                  <a:ext uri="{0D108BD9-81ED-4DB2-BD59-A6C34878D82A}">
                    <a16:rowId xmlns:a16="http://schemas.microsoft.com/office/drawing/2014/main" val="127038030"/>
                  </a:ext>
                </a:extLst>
              </a:tr>
            </a:tbl>
          </a:graphicData>
        </a:graphic>
      </p:graphicFrame>
      <p:grpSp>
        <p:nvGrpSpPr>
          <p:cNvPr id="5" name="Group 4">
            <a:extLst>
              <a:ext uri="{FF2B5EF4-FFF2-40B4-BE49-F238E27FC236}">
                <a16:creationId xmlns:a16="http://schemas.microsoft.com/office/drawing/2014/main" id="{1E432556-E434-4E1C-BF45-B1AFC4484FCE}"/>
              </a:ext>
            </a:extLst>
          </p:cNvPr>
          <p:cNvGrpSpPr/>
          <p:nvPr/>
        </p:nvGrpSpPr>
        <p:grpSpPr>
          <a:xfrm>
            <a:off x="79513" y="1782045"/>
            <a:ext cx="12029799" cy="390939"/>
            <a:chOff x="79513" y="1653208"/>
            <a:chExt cx="12029799" cy="390939"/>
          </a:xfrm>
        </p:grpSpPr>
        <p:cxnSp>
          <p:nvCxnSpPr>
            <p:cNvPr id="6" name="Straight Connector 5">
              <a:extLst>
                <a:ext uri="{FF2B5EF4-FFF2-40B4-BE49-F238E27FC236}">
                  <a16:creationId xmlns:a16="http://schemas.microsoft.com/office/drawing/2014/main" id="{9AA33DBE-3BD6-492A-8E9C-70D4DB3E9C16}"/>
                </a:ext>
              </a:extLst>
            </p:cNvPr>
            <p:cNvCxnSpPr/>
            <p:nvPr/>
          </p:nvCxnSpPr>
          <p:spPr>
            <a:xfrm>
              <a:off x="530679" y="1848678"/>
              <a:ext cx="11127467"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Arrow: Right 7">
              <a:extLst>
                <a:ext uri="{FF2B5EF4-FFF2-40B4-BE49-F238E27FC236}">
                  <a16:creationId xmlns:a16="http://schemas.microsoft.com/office/drawing/2014/main" id="{957A1BD6-3A70-4C4B-AEC3-852CA4552EED}"/>
                </a:ext>
              </a:extLst>
            </p:cNvPr>
            <p:cNvSpPr/>
            <p:nvPr/>
          </p:nvSpPr>
          <p:spPr>
            <a:xfrm>
              <a:off x="79513" y="1653208"/>
              <a:ext cx="451166" cy="390939"/>
            </a:xfrm>
            <a:prstGeom prst="rightArrow">
              <a:avLst/>
            </a:prstGeom>
            <a:solidFill>
              <a:srgbClr val="FF0000"/>
            </a:solidFill>
            <a:ln>
              <a:solidFill>
                <a:srgbClr val="FF0000"/>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mn-cs"/>
              </a:endParaRPr>
            </a:p>
          </p:txBody>
        </p:sp>
        <p:sp>
          <p:nvSpPr>
            <p:cNvPr id="8" name="Arrow: Right 8">
              <a:extLst>
                <a:ext uri="{FF2B5EF4-FFF2-40B4-BE49-F238E27FC236}">
                  <a16:creationId xmlns:a16="http://schemas.microsoft.com/office/drawing/2014/main" id="{FE4BC733-9F58-4075-B4C7-73715C39DC54}"/>
                </a:ext>
              </a:extLst>
            </p:cNvPr>
            <p:cNvSpPr/>
            <p:nvPr/>
          </p:nvSpPr>
          <p:spPr>
            <a:xfrm rot="10800000">
              <a:off x="11658146" y="1653208"/>
              <a:ext cx="451166" cy="390939"/>
            </a:xfrm>
            <a:prstGeom prst="rightArrow">
              <a:avLst/>
            </a:prstGeom>
            <a:solidFill>
              <a:srgbClr val="FF0000"/>
            </a:solidFill>
            <a:ln>
              <a:solidFill>
                <a:srgbClr val="FF0000"/>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mn-cs"/>
              </a:endParaRPr>
            </a:p>
          </p:txBody>
        </p:sp>
      </p:grpSp>
    </p:spTree>
    <p:extLst>
      <p:ext uri="{BB962C8B-B14F-4D97-AF65-F5344CB8AC3E}">
        <p14:creationId xmlns:p14="http://schemas.microsoft.com/office/powerpoint/2010/main" val="376139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03714" y="1105961"/>
            <a:ext cx="11823065" cy="1348061"/>
          </a:xfrm>
        </p:spPr>
        <p:txBody>
          <a:bodyPr/>
          <a:lstStyle/>
          <a:p>
            <a:r>
              <a:rPr lang="en-US" dirty="0"/>
              <a:t>Good Scientific Process Requires Good Software Practices</a:t>
            </a:r>
            <a:br>
              <a:rPr lang="en-US" dirty="0"/>
            </a:br>
            <a:br>
              <a:rPr lang="en-US" dirty="0"/>
            </a:br>
            <a:r>
              <a:rPr lang="en-US" dirty="0"/>
              <a:t>Good Software Practices Will Increase Science Productivity</a:t>
            </a:r>
            <a:br>
              <a:rPr lang="en-US" dirty="0"/>
            </a:br>
            <a:endParaRPr lang="en-US" dirty="0"/>
          </a:p>
        </p:txBody>
      </p:sp>
    </p:spTree>
    <p:extLst>
      <p:ext uri="{BB962C8B-B14F-4D97-AF65-F5344CB8AC3E}">
        <p14:creationId xmlns:p14="http://schemas.microsoft.com/office/powerpoint/2010/main" val="2047219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3"/>
          <a:stretch>
            <a:fillRect/>
          </a:stretch>
        </p:blipFill>
        <p:spPr>
          <a:xfrm>
            <a:off x="3715184" y="0"/>
            <a:ext cx="8473641" cy="6858000"/>
          </a:xfrm>
          <a:prstGeom prst="rect">
            <a:avLst/>
          </a:prstGeom>
        </p:spPr>
      </p:pic>
      <p:pic>
        <p:nvPicPr>
          <p:cNvPr id="6" name="Content Placeholder 5">
            <a:extLst>
              <a:ext uri="{FF2B5EF4-FFF2-40B4-BE49-F238E27FC236}">
                <a16:creationId xmlns:a16="http://schemas.microsoft.com/office/drawing/2014/main" id="{7393183E-564E-064B-BAF1-D4F1465D5C53}"/>
              </a:ext>
            </a:extLst>
          </p:cNvPr>
          <p:cNvPicPr>
            <a:picLocks noGrp="1" noChangeAspect="1"/>
          </p:cNvPicPr>
          <p:nvPr>
            <p:ph idx="1"/>
          </p:nvPr>
        </p:nvPicPr>
        <p:blipFill>
          <a:blip r:embed="rId4"/>
          <a:stretch>
            <a:fillRect/>
          </a:stretch>
        </p:blipFill>
        <p:spPr>
          <a:xfrm>
            <a:off x="365759" y="411480"/>
            <a:ext cx="3843383" cy="4949392"/>
          </a:xfrm>
        </p:spPr>
      </p:pic>
    </p:spTree>
    <p:extLst>
      <p:ext uri="{BB962C8B-B14F-4D97-AF65-F5344CB8AC3E}">
        <p14:creationId xmlns:p14="http://schemas.microsoft.com/office/powerpoint/2010/main" val="7017432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3715184" y="0"/>
            <a:ext cx="8473641" cy="6858000"/>
          </a:xfrm>
          <a:prstGeom prst="rect">
            <a:avLst/>
          </a:prstGeom>
        </p:spPr>
      </p:pic>
      <p:pic>
        <p:nvPicPr>
          <p:cNvPr id="6" name="Content Placeholder 5">
            <a:extLst>
              <a:ext uri="{FF2B5EF4-FFF2-40B4-BE49-F238E27FC236}">
                <a16:creationId xmlns:a16="http://schemas.microsoft.com/office/drawing/2014/main" id="{331F9187-3AB9-DA41-8A08-C5489BC1283E}"/>
              </a:ext>
            </a:extLst>
          </p:cNvPr>
          <p:cNvPicPr>
            <a:picLocks noChangeAspect="1"/>
          </p:cNvPicPr>
          <p:nvPr/>
        </p:nvPicPr>
        <p:blipFill>
          <a:blip r:embed="rId4"/>
          <a:stretch>
            <a:fillRect/>
          </a:stretch>
        </p:blipFill>
        <p:spPr bwMode="auto">
          <a:xfrm>
            <a:off x="365759" y="411480"/>
            <a:ext cx="3843383" cy="4949392"/>
          </a:xfrm>
          <a:prstGeom prst="rect">
            <a:avLst/>
          </a:prstGeom>
          <a:noFill/>
          <a:ln w="9525">
            <a:noFill/>
            <a:miter lim="800000"/>
            <a:headEnd/>
            <a:tailEnd/>
          </a:ln>
        </p:spPr>
      </p:pic>
      <p:pic>
        <p:nvPicPr>
          <p:cNvPr id="5" name="Content Placeholder 4"/>
          <p:cNvPicPr>
            <a:picLocks noChangeAspect="1"/>
          </p:cNvPicPr>
          <p:nvPr/>
        </p:nvPicPr>
        <p:blipFill>
          <a:blip r:embed="rId5"/>
          <a:stretch>
            <a:fillRect/>
          </a:stretch>
        </p:blipFill>
        <p:spPr bwMode="auto">
          <a:xfrm>
            <a:off x="946111" y="134510"/>
            <a:ext cx="5538145" cy="4046538"/>
          </a:xfrm>
          <a:prstGeom prst="rect">
            <a:avLst/>
          </a:prstGeom>
          <a:noFill/>
          <a:ln w="9525">
            <a:noFill/>
            <a:miter lim="800000"/>
            <a:headEnd/>
            <a:tailEnd/>
          </a:ln>
        </p:spPr>
      </p:pic>
    </p:spTree>
    <p:extLst>
      <p:ext uri="{BB962C8B-B14F-4D97-AF65-F5344CB8AC3E}">
        <p14:creationId xmlns:p14="http://schemas.microsoft.com/office/powerpoint/2010/main" val="454503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5">
            <a:extLst>
              <a:ext uri="{FF2B5EF4-FFF2-40B4-BE49-F238E27FC236}">
                <a16:creationId xmlns:a16="http://schemas.microsoft.com/office/drawing/2014/main" id="{46621BA2-78D7-FD46-9582-F130F77B82E2}"/>
              </a:ext>
            </a:extLst>
          </p:cNvPr>
          <p:cNvPicPr>
            <a:picLocks noChangeAspect="1"/>
          </p:cNvPicPr>
          <p:nvPr/>
        </p:nvPicPr>
        <p:blipFill>
          <a:blip r:embed="rId3"/>
          <a:stretch>
            <a:fillRect/>
          </a:stretch>
        </p:blipFill>
        <p:spPr bwMode="auto">
          <a:xfrm>
            <a:off x="365759" y="411480"/>
            <a:ext cx="3843383" cy="4949392"/>
          </a:xfrm>
          <a:prstGeom prst="rect">
            <a:avLst/>
          </a:prstGeom>
          <a:noFill/>
          <a:ln w="9525">
            <a:noFill/>
            <a:miter lim="800000"/>
            <a:headEnd/>
            <a:tailEnd/>
          </a:ln>
        </p:spPr>
      </p:pic>
      <p:sp>
        <p:nvSpPr>
          <p:cNvPr id="2" name="Title 1"/>
          <p:cNvSpPr>
            <a:spLocks noGrp="1"/>
          </p:cNvSpPr>
          <p:nvPr>
            <p:ph type="title"/>
          </p:nvPr>
        </p:nvSpPr>
        <p:spPr/>
        <p:txBody>
          <a:bodyPr/>
          <a:lstStyle/>
          <a:p>
            <a:endParaRPr lang="en-US"/>
          </a:p>
        </p:txBody>
      </p:sp>
      <p:pic>
        <p:nvPicPr>
          <p:cNvPr id="12" name="Content Placeholder 11" descr="A photo of a person&#10;&#10;Description automatically generated">
            <a:extLst>
              <a:ext uri="{FF2B5EF4-FFF2-40B4-BE49-F238E27FC236}">
                <a16:creationId xmlns:a16="http://schemas.microsoft.com/office/drawing/2014/main" id="{12A4331F-E9C2-D145-BE5F-7AE1A5CD442B}"/>
              </a:ext>
            </a:extLst>
          </p:cNvPr>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2224425" y="1736725"/>
            <a:ext cx="7651074" cy="4048125"/>
          </a:xfrm>
        </p:spPr>
      </p:pic>
      <p:pic>
        <p:nvPicPr>
          <p:cNvPr id="4" name="Picture 3"/>
          <p:cNvPicPr>
            <a:picLocks noChangeAspect="1"/>
          </p:cNvPicPr>
          <p:nvPr/>
        </p:nvPicPr>
        <p:blipFill>
          <a:blip r:embed="rId5"/>
          <a:stretch>
            <a:fillRect/>
          </a:stretch>
        </p:blipFill>
        <p:spPr>
          <a:xfrm>
            <a:off x="3715184" y="0"/>
            <a:ext cx="8473641" cy="6858000"/>
          </a:xfrm>
          <a:prstGeom prst="rect">
            <a:avLst/>
          </a:prstGeom>
        </p:spPr>
      </p:pic>
      <p:pic>
        <p:nvPicPr>
          <p:cNvPr id="5" name="Content Placeholder 4"/>
          <p:cNvPicPr>
            <a:picLocks noChangeAspect="1"/>
          </p:cNvPicPr>
          <p:nvPr/>
        </p:nvPicPr>
        <p:blipFill>
          <a:blip r:embed="rId6"/>
          <a:stretch>
            <a:fillRect/>
          </a:stretch>
        </p:blipFill>
        <p:spPr bwMode="auto">
          <a:xfrm>
            <a:off x="946111" y="162050"/>
            <a:ext cx="5538145" cy="4046538"/>
          </a:xfrm>
          <a:prstGeom prst="rect">
            <a:avLst/>
          </a:prstGeom>
          <a:noFill/>
          <a:ln w="9525">
            <a:noFill/>
            <a:miter lim="800000"/>
            <a:headEnd/>
            <a:tailEnd/>
          </a:ln>
        </p:spPr>
      </p:pic>
      <p:pic>
        <p:nvPicPr>
          <p:cNvPr id="6" name="Picture 5"/>
          <p:cNvPicPr>
            <a:picLocks noChangeAspect="1"/>
          </p:cNvPicPr>
          <p:nvPr/>
        </p:nvPicPr>
        <p:blipFill>
          <a:blip r:embed="rId7"/>
          <a:stretch>
            <a:fillRect/>
          </a:stretch>
        </p:blipFill>
        <p:spPr>
          <a:xfrm>
            <a:off x="622020" y="922389"/>
            <a:ext cx="7060279" cy="5328157"/>
          </a:xfrm>
          <a:prstGeom prst="rect">
            <a:avLst/>
          </a:prstGeom>
        </p:spPr>
      </p:pic>
    </p:spTree>
    <p:extLst>
      <p:ext uri="{BB962C8B-B14F-4D97-AF65-F5344CB8AC3E}">
        <p14:creationId xmlns:p14="http://schemas.microsoft.com/office/powerpoint/2010/main" val="1409748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5">
            <a:extLst>
              <a:ext uri="{FF2B5EF4-FFF2-40B4-BE49-F238E27FC236}">
                <a16:creationId xmlns:a16="http://schemas.microsoft.com/office/drawing/2014/main" id="{46621BA2-78D7-FD46-9582-F130F77B82E2}"/>
              </a:ext>
            </a:extLst>
          </p:cNvPr>
          <p:cNvPicPr>
            <a:picLocks noChangeAspect="1"/>
          </p:cNvPicPr>
          <p:nvPr/>
        </p:nvPicPr>
        <p:blipFill>
          <a:blip r:embed="rId3"/>
          <a:stretch>
            <a:fillRect/>
          </a:stretch>
        </p:blipFill>
        <p:spPr bwMode="auto">
          <a:xfrm>
            <a:off x="365759" y="411480"/>
            <a:ext cx="3843383" cy="4949392"/>
          </a:xfrm>
          <a:prstGeom prst="rect">
            <a:avLst/>
          </a:prstGeom>
          <a:noFill/>
          <a:ln w="9525">
            <a:noFill/>
            <a:miter lim="800000"/>
            <a:headEnd/>
            <a:tailEnd/>
          </a:ln>
        </p:spPr>
      </p:pic>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4"/>
          <a:stretch>
            <a:fillRect/>
          </a:stretch>
        </p:blipFill>
        <p:spPr>
          <a:xfrm>
            <a:off x="3715184" y="0"/>
            <a:ext cx="8473641" cy="6858000"/>
          </a:xfrm>
          <a:prstGeom prst="rect">
            <a:avLst/>
          </a:prstGeom>
          <a:solidFill>
            <a:schemeClr val="tx2">
              <a:lumMod val="20000"/>
              <a:lumOff val="80000"/>
            </a:schemeClr>
          </a:solidFill>
        </p:spPr>
      </p:pic>
      <p:pic>
        <p:nvPicPr>
          <p:cNvPr id="5" name="Content Placeholder 4"/>
          <p:cNvPicPr>
            <a:picLocks noChangeAspect="1"/>
          </p:cNvPicPr>
          <p:nvPr/>
        </p:nvPicPr>
        <p:blipFill>
          <a:blip r:embed="rId5"/>
          <a:stretch>
            <a:fillRect/>
          </a:stretch>
        </p:blipFill>
        <p:spPr bwMode="auto">
          <a:xfrm>
            <a:off x="946111" y="162050"/>
            <a:ext cx="5538145" cy="4046538"/>
          </a:xfrm>
          <a:prstGeom prst="rect">
            <a:avLst/>
          </a:prstGeom>
          <a:noFill/>
          <a:ln w="9525">
            <a:noFill/>
            <a:miter lim="800000"/>
            <a:headEnd/>
            <a:tailEnd/>
          </a:ln>
        </p:spPr>
      </p:pic>
      <p:pic>
        <p:nvPicPr>
          <p:cNvPr id="6" name="Picture 5"/>
          <p:cNvPicPr>
            <a:picLocks noChangeAspect="1"/>
          </p:cNvPicPr>
          <p:nvPr/>
        </p:nvPicPr>
        <p:blipFill>
          <a:blip r:embed="rId6"/>
          <a:stretch>
            <a:fillRect/>
          </a:stretch>
        </p:blipFill>
        <p:spPr>
          <a:xfrm>
            <a:off x="498288" y="868680"/>
            <a:ext cx="7060279" cy="5328157"/>
          </a:xfrm>
          <a:prstGeom prst="rect">
            <a:avLst/>
          </a:prstGeom>
        </p:spPr>
      </p:pic>
      <p:pic>
        <p:nvPicPr>
          <p:cNvPr id="10" name="Content Placeholder 9" descr="A photo of a person&#10;&#10;Description automatically generated">
            <a:extLst>
              <a:ext uri="{FF2B5EF4-FFF2-40B4-BE49-F238E27FC236}">
                <a16:creationId xmlns:a16="http://schemas.microsoft.com/office/drawing/2014/main" id="{CC92B36D-050A-0D49-A7BC-031BC7025E57}"/>
              </a:ext>
            </a:extLst>
          </p:cNvPr>
          <p:cNvPicPr>
            <a:picLocks noGrp="1" noChangeAspect="1"/>
          </p:cNvPicPr>
          <p:nvPr>
            <p:ph idx="1"/>
          </p:nvPr>
        </p:nvPicPr>
        <p:blipFill>
          <a:blip r:embed="rId7" cstate="print">
            <a:extLst>
              <a:ext uri="{28A0092B-C50C-407E-A947-70E740481C1C}">
                <a14:useLocalDpi xmlns:a14="http://schemas.microsoft.com/office/drawing/2010/main" val="0"/>
              </a:ext>
            </a:extLst>
          </a:blip>
          <a:stretch>
            <a:fillRect/>
          </a:stretch>
        </p:blipFill>
        <p:spPr>
          <a:xfrm>
            <a:off x="2426201" y="2398395"/>
            <a:ext cx="7651074" cy="4048125"/>
          </a:xfrm>
        </p:spPr>
      </p:pic>
      <p:sp>
        <p:nvSpPr>
          <p:cNvPr id="11" name="TextBox 10">
            <a:extLst>
              <a:ext uri="{FF2B5EF4-FFF2-40B4-BE49-F238E27FC236}">
                <a16:creationId xmlns:a16="http://schemas.microsoft.com/office/drawing/2014/main" id="{397C643F-7475-6A43-986F-C5ADA96EC966}"/>
              </a:ext>
            </a:extLst>
          </p:cNvPr>
          <p:cNvSpPr txBox="1"/>
          <p:nvPr/>
        </p:nvSpPr>
        <p:spPr>
          <a:xfrm>
            <a:off x="5498125" y="3584108"/>
            <a:ext cx="5089793" cy="1015663"/>
          </a:xfrm>
          <a:prstGeom prst="rect">
            <a:avLst/>
          </a:prstGeom>
          <a:solidFill>
            <a:schemeClr val="tx2">
              <a:lumMod val="20000"/>
              <a:lumOff val="80000"/>
            </a:schemeClr>
          </a:solidFill>
        </p:spPr>
        <p:txBody>
          <a:bodyPr wrap="square" lIns="118872" tIns="91440" rIns="118872" bIns="91440" rtlCol="0" anchor="ctr" anchorCtr="0">
            <a:spAutoFit/>
          </a:bodyPr>
          <a:lstStyle/>
          <a:p>
            <a:pPr>
              <a:lnSpc>
                <a:spcPct val="90000"/>
              </a:lnSpc>
            </a:pPr>
            <a:r>
              <a:rPr lang="en-US" dirty="0"/>
              <a:t>Two major journals retract papers because data could not be validated.  Lancet and NEJM.</a:t>
            </a:r>
            <a:br>
              <a:rPr lang="en-US" dirty="0"/>
            </a:br>
            <a:r>
              <a:rPr lang="en-US" sz="1200" dirty="0"/>
              <a:t>https://</a:t>
            </a:r>
            <a:r>
              <a:rPr lang="en-US" sz="1200" dirty="0" err="1"/>
              <a:t>www.sciencemag.org</a:t>
            </a:r>
            <a:r>
              <a:rPr lang="en-US" sz="1200" dirty="0"/>
              <a:t>/news/2020/06/two-elite-medical-journals-retract-coronavirus-papers-over-data-integrity-questions</a:t>
            </a:r>
            <a:endParaRPr lang="en-US" dirty="0"/>
          </a:p>
        </p:txBody>
      </p:sp>
      <p:sp>
        <p:nvSpPr>
          <p:cNvPr id="12" name="TextBox 11">
            <a:extLst>
              <a:ext uri="{FF2B5EF4-FFF2-40B4-BE49-F238E27FC236}">
                <a16:creationId xmlns:a16="http://schemas.microsoft.com/office/drawing/2014/main" id="{DA6CFF8B-1BB1-DE4A-B042-6E124F16CBC8}"/>
              </a:ext>
            </a:extLst>
          </p:cNvPr>
          <p:cNvSpPr txBox="1"/>
          <p:nvPr/>
        </p:nvSpPr>
        <p:spPr>
          <a:xfrm>
            <a:off x="6467572" y="4920663"/>
            <a:ext cx="5089793" cy="849463"/>
          </a:xfrm>
          <a:prstGeom prst="rect">
            <a:avLst/>
          </a:prstGeom>
          <a:solidFill>
            <a:schemeClr val="tx2">
              <a:lumMod val="20000"/>
              <a:lumOff val="80000"/>
            </a:schemeClr>
          </a:solidFill>
        </p:spPr>
        <p:txBody>
          <a:bodyPr wrap="square" lIns="118872" tIns="91440" rIns="118872" bIns="91440" rtlCol="0" anchor="ctr" anchorCtr="0">
            <a:spAutoFit/>
          </a:bodyPr>
          <a:lstStyle/>
          <a:p>
            <a:pPr>
              <a:lnSpc>
                <a:spcPct val="90000"/>
              </a:lnSpc>
            </a:pPr>
            <a:r>
              <a:rPr lang="en-US" dirty="0"/>
              <a:t>Stanford antibody study attacked for statistics – not published, but a lot of splash</a:t>
            </a:r>
          </a:p>
          <a:p>
            <a:pPr>
              <a:lnSpc>
                <a:spcPct val="90000"/>
              </a:lnSpc>
            </a:pPr>
            <a:r>
              <a:rPr lang="en-US" sz="1200" dirty="0"/>
              <a:t>https://</a:t>
            </a:r>
            <a:r>
              <a:rPr lang="en-US" sz="1200" dirty="0" err="1"/>
              <a:t>www.medrxiv.org</a:t>
            </a:r>
            <a:r>
              <a:rPr lang="en-US" sz="1200" dirty="0"/>
              <a:t>/content/10.1101/2020.04.14.20062463v2</a:t>
            </a:r>
          </a:p>
        </p:txBody>
      </p:sp>
    </p:spTree>
    <p:extLst>
      <p:ext uri="{BB962C8B-B14F-4D97-AF65-F5344CB8AC3E}">
        <p14:creationId xmlns:p14="http://schemas.microsoft.com/office/powerpoint/2010/main" val="972056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rt</a:t>
            </a:r>
            <a:endParaRPr lang="en-US" dirty="0"/>
          </a:p>
        </p:txBody>
      </p:sp>
      <p:pic>
        <p:nvPicPr>
          <p:cNvPr id="4" name="Content Placeholder 3"/>
          <p:cNvPicPr>
            <a:picLocks noGrp="1" noChangeAspect="1"/>
          </p:cNvPicPr>
          <p:nvPr>
            <p:ph idx="1"/>
          </p:nvPr>
        </p:nvPicPr>
        <p:blipFill>
          <a:blip r:embed="rId3"/>
          <a:stretch>
            <a:fillRect/>
          </a:stretch>
        </p:blipFill>
        <p:spPr>
          <a:xfrm>
            <a:off x="0" y="0"/>
            <a:ext cx="7876472" cy="4046538"/>
          </a:xfrm>
        </p:spPr>
      </p:pic>
      <p:pic>
        <p:nvPicPr>
          <p:cNvPr id="3" name="Picture 2">
            <a:extLst>
              <a:ext uri="{FF2B5EF4-FFF2-40B4-BE49-F238E27FC236}">
                <a16:creationId xmlns:a16="http://schemas.microsoft.com/office/drawing/2014/main" id="{4C83BF02-9354-594D-99C3-630F92AD52DF}"/>
              </a:ext>
            </a:extLst>
          </p:cNvPr>
          <p:cNvPicPr>
            <a:picLocks noChangeAspect="1"/>
          </p:cNvPicPr>
          <p:nvPr/>
        </p:nvPicPr>
        <p:blipFill>
          <a:blip r:embed="rId4"/>
          <a:stretch>
            <a:fillRect/>
          </a:stretch>
        </p:blipFill>
        <p:spPr>
          <a:xfrm>
            <a:off x="5849257" y="2490674"/>
            <a:ext cx="6280716" cy="3140358"/>
          </a:xfrm>
          <a:prstGeom prst="rect">
            <a:avLst/>
          </a:prstGeom>
        </p:spPr>
      </p:pic>
      <p:pic>
        <p:nvPicPr>
          <p:cNvPr id="6" name="Picture 5">
            <a:extLst>
              <a:ext uri="{FF2B5EF4-FFF2-40B4-BE49-F238E27FC236}">
                <a16:creationId xmlns:a16="http://schemas.microsoft.com/office/drawing/2014/main" id="{7B51E059-A857-1741-9248-D4BCD2AEB090}"/>
              </a:ext>
            </a:extLst>
          </p:cNvPr>
          <p:cNvPicPr>
            <a:picLocks noChangeAspect="1"/>
          </p:cNvPicPr>
          <p:nvPr/>
        </p:nvPicPr>
        <p:blipFill>
          <a:blip r:embed="rId5"/>
          <a:stretch>
            <a:fillRect/>
          </a:stretch>
        </p:blipFill>
        <p:spPr>
          <a:xfrm>
            <a:off x="173621" y="4539597"/>
            <a:ext cx="5992332" cy="1938260"/>
          </a:xfrm>
          <a:prstGeom prst="rect">
            <a:avLst/>
          </a:prstGeom>
          <a:solidFill>
            <a:schemeClr val="tx1"/>
          </a:solidFill>
        </p:spPr>
      </p:pic>
    </p:spTree>
    <p:extLst>
      <p:ext uri="{BB962C8B-B14F-4D97-AF65-F5344CB8AC3E}">
        <p14:creationId xmlns:p14="http://schemas.microsoft.com/office/powerpoint/2010/main" val="2897116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Mitigate Risk But It Is Never Zero</a:t>
            </a:r>
          </a:p>
        </p:txBody>
      </p:sp>
      <p:sp>
        <p:nvSpPr>
          <p:cNvPr id="3" name="Content Placeholder 2"/>
          <p:cNvSpPr>
            <a:spLocks noGrp="1"/>
          </p:cNvSpPr>
          <p:nvPr>
            <p:ph idx="1"/>
          </p:nvPr>
        </p:nvSpPr>
        <p:spPr>
          <a:xfrm>
            <a:off x="238439" y="2663663"/>
            <a:ext cx="11950386" cy="4047778"/>
          </a:xfrm>
        </p:spPr>
        <p:txBody>
          <a:bodyPr/>
          <a:lstStyle/>
          <a:p>
            <a:r>
              <a:rPr lang="en-US" dirty="0"/>
              <a:t>Quick and dirty development of particle capability in code</a:t>
            </a:r>
          </a:p>
          <a:p>
            <a:r>
              <a:rPr lang="en-US" dirty="0"/>
              <a:t>Error in tracking particles resulted in duplicated tags from round-off</a:t>
            </a:r>
          </a:p>
          <a:p>
            <a:r>
              <a:rPr lang="en-US" dirty="0"/>
              <a:t>Had to develop post-processing tools to correctly identify trajectories</a:t>
            </a:r>
          </a:p>
          <a:p>
            <a:pPr lvl="1"/>
            <a:r>
              <a:rPr lang="en-US" b="1" dirty="0"/>
              <a:t>6 months to process results</a:t>
            </a:r>
          </a:p>
          <a:p>
            <a:endParaRPr lang="en-US" dirty="0"/>
          </a:p>
          <a:p>
            <a:endParaRPr lang="en-US" dirty="0"/>
          </a:p>
          <a:p>
            <a:endParaRPr lang="en-US" dirty="0"/>
          </a:p>
          <a:p>
            <a:endParaRPr lang="en-US" dirty="0"/>
          </a:p>
        </p:txBody>
      </p:sp>
      <p:pic>
        <p:nvPicPr>
          <p:cNvPr id="5" name="Content Placeholder 5" descr="particles.jpg"/>
          <p:cNvPicPr>
            <a:picLocks noChangeAspect="1"/>
          </p:cNvPicPr>
          <p:nvPr/>
        </p:nvPicPr>
        <p:blipFill>
          <a:blip r:embed="rId3" cstate="print">
            <a:extLst>
              <a:ext uri="{28A0092B-C50C-407E-A947-70E740481C1C}">
                <a14:useLocalDpi xmlns:a14="http://schemas.microsoft.com/office/drawing/2010/main" val="0"/>
              </a:ext>
            </a:extLst>
          </a:blip>
          <a:srcRect t="15266" b="15266"/>
          <a:stretch>
            <a:fillRect/>
          </a:stretch>
        </p:blipFill>
        <p:spPr bwMode="auto">
          <a:xfrm>
            <a:off x="7748562" y="232981"/>
            <a:ext cx="4440263" cy="2313449"/>
          </a:xfrm>
          <a:prstGeom prst="rect">
            <a:avLst/>
          </a:prstGeom>
          <a:noFill/>
          <a:ln w="9525">
            <a:noFill/>
            <a:miter lim="800000"/>
            <a:headEnd/>
            <a:tailEnd/>
          </a:ln>
        </p:spPr>
      </p:pic>
      <p:sp>
        <p:nvSpPr>
          <p:cNvPr id="6" name="Content Placeholder 2"/>
          <p:cNvSpPr txBox="1">
            <a:spLocks/>
          </p:cNvSpPr>
          <p:nvPr/>
        </p:nvSpPr>
        <p:spPr bwMode="auto">
          <a:xfrm>
            <a:off x="238439" y="1208505"/>
            <a:ext cx="8440324" cy="1169041"/>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Short notice availability of one of the biggest machines of it’s time</a:t>
            </a:r>
          </a:p>
          <a:p>
            <a:pPr lvl="1"/>
            <a:r>
              <a:rPr lang="en-US" b="1" dirty="0"/>
              <a:t>&lt; 1month to get ready, run was 1.5 weeks</a:t>
            </a:r>
            <a:endParaRPr lang="en-US" dirty="0"/>
          </a:p>
        </p:txBody>
      </p:sp>
      <p:sp>
        <p:nvSpPr>
          <p:cNvPr id="8" name="Rectangle 7">
            <a:extLst>
              <a:ext uri="{FF2B5EF4-FFF2-40B4-BE49-F238E27FC236}">
                <a16:creationId xmlns:a16="http://schemas.microsoft.com/office/drawing/2014/main" id="{C43BBF9C-0D36-584E-B8E6-F4FB81861CEE}"/>
              </a:ext>
            </a:extLst>
          </p:cNvPr>
          <p:cNvSpPr/>
          <p:nvPr/>
        </p:nvSpPr>
        <p:spPr>
          <a:xfrm>
            <a:off x="365760" y="4771233"/>
            <a:ext cx="11478906" cy="98329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r>
              <a:rPr lang="en-US" sz="2400" dirty="0">
                <a:solidFill>
                  <a:schemeClr val="bg1"/>
                </a:solidFill>
              </a:rPr>
              <a:t>FLASH had a software process in place. It was tested regularly. This was one instance when the full process could not be applied because of time constraints. </a:t>
            </a:r>
          </a:p>
        </p:txBody>
      </p:sp>
    </p:spTree>
    <p:extLst>
      <p:ext uri="{BB962C8B-B14F-4D97-AF65-F5344CB8AC3E}">
        <p14:creationId xmlns:p14="http://schemas.microsoft.com/office/powerpoint/2010/main" val="3842990594"/>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A50EC660-24D0-43A0-AE5E-E274115E726B}">
  <ds:schemaRef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Presentations (Wide Screen)</Template>
  <TotalTime>29487</TotalTime>
  <Words>2523</Words>
  <Application>Microsoft Office PowerPoint</Application>
  <PresentationFormat>Custom</PresentationFormat>
  <Paragraphs>347</Paragraphs>
  <Slides>25</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Arial Black</vt:lpstr>
      <vt:lpstr>Calibri</vt:lpstr>
      <vt:lpstr>Yanone Kaffeesatz</vt:lpstr>
      <vt:lpstr>Presentations (Wide Screen)</vt:lpstr>
      <vt:lpstr>Best Practices and Sustainability in HPC Software Development</vt:lpstr>
      <vt:lpstr>License, Citation and Acknowledgements</vt:lpstr>
      <vt:lpstr>Good Scientific Process Requires Good Software Practices  Good Software Practices Will Increase Science Productivity </vt:lpstr>
      <vt:lpstr>PowerPoint Presentation</vt:lpstr>
      <vt:lpstr>PowerPoint Presentation</vt:lpstr>
      <vt:lpstr>PowerPoint Presentation</vt:lpstr>
      <vt:lpstr>PowerPoint Presentation</vt:lpstr>
      <vt:lpstr>rt</vt:lpstr>
      <vt:lpstr>Mitigate Risk But It Is Never Zero</vt:lpstr>
      <vt:lpstr>Understand Limitations</vt:lpstr>
      <vt:lpstr>Software Practices and Sustainability are Tightly Coupled</vt:lpstr>
      <vt:lpstr>Improve Developer Productivity and Software Sustainability </vt:lpstr>
      <vt:lpstr>Objectives of the Session</vt:lpstr>
      <vt:lpstr>Agenda</vt:lpstr>
      <vt:lpstr>Heroic Programming</vt:lpstr>
      <vt:lpstr>What is wrong with heroic programming</vt:lpstr>
      <vt:lpstr>In Extreme-Scale science</vt:lpstr>
      <vt:lpstr>In Extreme-Scale science</vt:lpstr>
      <vt:lpstr>Technical Debt</vt:lpstr>
      <vt:lpstr>PowerPoint Presentation</vt:lpstr>
      <vt:lpstr>Software Process Best Practices </vt:lpstr>
      <vt:lpstr>Challenges Developing a Scientific Application</vt:lpstr>
      <vt:lpstr>Consider During This Track</vt:lpstr>
      <vt:lpstr>Questions</vt:lpstr>
      <vt:lpstr>Agenda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Argonne Training Program on Extreme-Scale Computing</dc:title>
  <dc:creator>Microsoft Office User</dc:creator>
  <cp:lastModifiedBy>Bernholdt, David</cp:lastModifiedBy>
  <cp:revision>1408</cp:revision>
  <cp:lastPrinted>2020-08-03T20:48:22Z</cp:lastPrinted>
  <dcterms:created xsi:type="dcterms:W3CDTF">2018-07-03T20:41:24Z</dcterms:created>
  <dcterms:modified xsi:type="dcterms:W3CDTF">2020-08-06T03:10:17Z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